
<file path=[Content_Types].xml><?xml version="1.0" encoding="utf-8"?>
<Types xmlns="http://schemas.openxmlformats.org/package/2006/content-types">
  <Default Extension="xml" ContentType="application/vnd.openxmlformats-package.core-properties+xml"/>
  <Default Extension="png" ContentType="image/pn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6870cddb23e34cbf" /><Relationship Type="http://schemas.openxmlformats.org/officeDocument/2006/relationships/extended-properties" Target="/docProps/app.xml" Id="Rf9e28d67b5f34e33" /><Relationship Type="http://schemas.openxmlformats.org/officeDocument/2006/relationships/officeDocument" Target="/ppt/presentation.xml" Id="R8b28a69615a940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f3c270c1ab40e3"/>
  </p:sldMasterIdLst>
  <p:notesMasterIdLst>
    <p:notesMasterId xmlns:r="http://schemas.openxmlformats.org/officeDocument/2006/relationships" r:id="Ree2c6e05bcbf4cde"/>
  </p:notesMasterIdLst>
  <p:sldIdLst>
    <p:sldId xmlns:r="http://schemas.openxmlformats.org/officeDocument/2006/relationships" id="256" r:id="Rc296549a94f348a4"/>
    <p:sldId xmlns:r="http://schemas.openxmlformats.org/officeDocument/2006/relationships" id="257" r:id="R85966417533d444e"/>
    <p:sldId xmlns:r="http://schemas.openxmlformats.org/officeDocument/2006/relationships" id="258" r:id="Rb3b29a743e5f4498"/>
    <p:sldId xmlns:r="http://schemas.openxmlformats.org/officeDocument/2006/relationships" id="259" r:id="R3e2112dff02b4b68"/>
    <p:sldId xmlns:r="http://schemas.openxmlformats.org/officeDocument/2006/relationships" id="260" r:id="Rdac448d36d3a4885"/>
    <p:sldId xmlns:r="http://schemas.openxmlformats.org/officeDocument/2006/relationships" id="261" r:id="Ra01a298aed2347f4"/>
    <p:sldId xmlns:r="http://schemas.openxmlformats.org/officeDocument/2006/relationships" id="262" r:id="R5da810925d194470"/>
    <p:sldId xmlns:r="http://schemas.openxmlformats.org/officeDocument/2006/relationships" id="263" r:id="R14837cab68d34623"/>
    <p:sldId xmlns:r="http://schemas.openxmlformats.org/officeDocument/2006/relationships" id="264" r:id="Rb19a92b3aef44c05"/>
    <p:sldId xmlns:r="http://schemas.openxmlformats.org/officeDocument/2006/relationships" id="265" r:id="Rc4710e5a94814251"/>
    <p:sldId xmlns:r="http://schemas.openxmlformats.org/officeDocument/2006/relationships" id="266" r:id="R8ce8dfa243784de6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b2d8d7f6c30d4e2d" /><Relationship Type="http://schemas.openxmlformats.org/officeDocument/2006/relationships/slideMaster" Target="/ppt/slideMasters/slideMaster1.xml" Id="R66f3c270c1ab40e3" /><Relationship Type="http://schemas.openxmlformats.org/officeDocument/2006/relationships/notesMaster" Target="/ppt/notesMasters/notesMaster1.xml" Id="Ree2c6e05bcbf4cde" /><Relationship Type="http://schemas.openxmlformats.org/officeDocument/2006/relationships/presProps" Target="/ppt/presProps.xml" Id="R01e33333b4734484" /><Relationship Type="http://schemas.openxmlformats.org/officeDocument/2006/relationships/tableStyles" Target="/ppt/tableStyles.xml" Id="R9b9c5323fefb42db" /><Relationship Type="http://schemas.openxmlformats.org/officeDocument/2006/relationships/slide" Target="/ppt/slides/slide1.xml" Id="Rc296549a94f348a4" /><Relationship Type="http://schemas.openxmlformats.org/officeDocument/2006/relationships/slide" Target="/ppt/slides/slide2.xml" Id="R85966417533d444e" /><Relationship Type="http://schemas.openxmlformats.org/officeDocument/2006/relationships/slide" Target="/ppt/slides/slide3.xml" Id="Rb3b29a743e5f4498" /><Relationship Type="http://schemas.openxmlformats.org/officeDocument/2006/relationships/slide" Target="/ppt/slides/slide4.xml" Id="R3e2112dff02b4b68" /><Relationship Type="http://schemas.openxmlformats.org/officeDocument/2006/relationships/slide" Target="/ppt/slides/slide5.xml" Id="Rdac448d36d3a4885" /><Relationship Type="http://schemas.openxmlformats.org/officeDocument/2006/relationships/slide" Target="/ppt/slides/slide6.xml" Id="Ra01a298aed2347f4" /><Relationship Type="http://schemas.openxmlformats.org/officeDocument/2006/relationships/slide" Target="/ppt/slides/slide7.xml" Id="R5da810925d194470" /><Relationship Type="http://schemas.openxmlformats.org/officeDocument/2006/relationships/slide" Target="/ppt/slides/slide8.xml" Id="R14837cab68d34623" /><Relationship Type="http://schemas.openxmlformats.org/officeDocument/2006/relationships/slide" Target="/ppt/slides/slide9.xml" Id="Rb19a92b3aef44c05" /><Relationship Type="http://schemas.openxmlformats.org/officeDocument/2006/relationships/slide" Target="/ppt/slides/slide10.xml" Id="Rc4710e5a94814251" /><Relationship Type="http://schemas.openxmlformats.org/officeDocument/2006/relationships/slide" Target="/ppt/slides/slide11.xml" Id="R8ce8dfa243784de6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072f6b2efcac43eb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60aae819cf154a52" /><Relationship Type="http://schemas.openxmlformats.org/officeDocument/2006/relationships/notesMaster" Target="/ppt/notesMasters/notesMaster1.xml" Id="R4a1584ef07b741eb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8169a2d38acb48a8" /><Relationship Type="http://schemas.openxmlformats.org/officeDocument/2006/relationships/notesMaster" Target="/ppt/notesMasters/notesMaster1.xml" Id="R61bd4c0f183c4aef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792ea432d1464ac2" /><Relationship Type="http://schemas.openxmlformats.org/officeDocument/2006/relationships/notesMaster" Target="/ppt/notesMasters/notesMaster1.xml" Id="R0c971600e1f54c05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1e2ab3670da84bf7" /><Relationship Type="http://schemas.openxmlformats.org/officeDocument/2006/relationships/notesMaster" Target="/ppt/notesMasters/notesMaster1.xml" Id="R8cd2894c6f8c458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2679a45e5ba545c1" /><Relationship Type="http://schemas.openxmlformats.org/officeDocument/2006/relationships/notesMaster" Target="/ppt/notesMasters/notesMaster1.xml" Id="R5bf1db68a811415c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f571623b361342cb" /><Relationship Type="http://schemas.openxmlformats.org/officeDocument/2006/relationships/notesMaster" Target="/ppt/notesMasters/notesMaster1.xml" Id="Re0af67e227894478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c550a59616494aee" /><Relationship Type="http://schemas.openxmlformats.org/officeDocument/2006/relationships/notesMaster" Target="/ppt/notesMasters/notesMaster1.xml" Id="R701c6126639f409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9b4bcd54258347d6" /><Relationship Type="http://schemas.openxmlformats.org/officeDocument/2006/relationships/notesMaster" Target="/ppt/notesMasters/notesMaster1.xml" Id="Ra6ee6709057a4fbe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294b64c9d8304899" /><Relationship Type="http://schemas.openxmlformats.org/officeDocument/2006/relationships/notesMaster" Target="/ppt/notesMasters/notesMaster1.xml" Id="Re3708ec080ff4839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f49109ad318648d0" /><Relationship Type="http://schemas.openxmlformats.org/officeDocument/2006/relationships/notesMaster" Target="/ppt/notesMasters/notesMaster1.xml" Id="Rc3d2390d607d4d22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6e656a6d0dc149ed" /><Relationship Type="http://schemas.openxmlformats.org/officeDocument/2006/relationships/notesMaster" Target="/ppt/notesMasters/notesMaster1.xml" Id="R59b22d93b8654787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cdf31b31b944e4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4ab0b627efb1422e" /><Relationship Type="http://schemas.openxmlformats.org/officeDocument/2006/relationships/slideLayout" Target="/ppt/slideLayouts/slideLayout1.xml" Id="R1d18083a7c2542f3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18083a7c2542f3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c2c8f424e452d" /><Relationship Type="http://schemas.openxmlformats.org/officeDocument/2006/relationships/image" Target="/ppt/media/image.png" Id="Rab8eb48a68e942a5" /><Relationship Type="http://schemas.openxmlformats.org/officeDocument/2006/relationships/notesSlide" Target="/ppt/notesSlides/notesSlide1.xml" Id="R803bcf87e23c4939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4b39ff81c4a0e" /><Relationship Type="http://schemas.openxmlformats.org/officeDocument/2006/relationships/notesSlide" Target="/ppt/notesSlides/notesSlide10.xml" Id="Rb5e8e1acbff3423e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ee65c26ce4455" /><Relationship Type="http://schemas.openxmlformats.org/officeDocument/2006/relationships/notesSlide" Target="/ppt/notesSlides/notesSlide11.xml" Id="Rd7f181c608a346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f6e5f1f0a48ab" /><Relationship Type="http://schemas.openxmlformats.org/officeDocument/2006/relationships/notesSlide" Target="/ppt/notesSlides/notesSlide2.xml" Id="R8f49cf6b9ee04d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a867749f2492f" /><Relationship Type="http://schemas.openxmlformats.org/officeDocument/2006/relationships/notesSlide" Target="/ppt/notesSlides/notesSlide3.xml" Id="R22fc370703ed4c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10d95263848cc" /><Relationship Type="http://schemas.openxmlformats.org/officeDocument/2006/relationships/notesSlide" Target="/ppt/notesSlides/notesSlide4.xml" Id="R19cb7998021d46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05e689a52414a" /><Relationship Type="http://schemas.openxmlformats.org/officeDocument/2006/relationships/notesSlide" Target="/ppt/notesSlides/notesSlide5.xml" Id="R41c7f3f1a7724f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fb346c8fe4ca0" /><Relationship Type="http://schemas.openxmlformats.org/officeDocument/2006/relationships/notesSlide" Target="/ppt/notesSlides/notesSlide6.xml" Id="R19fb6b150e3f49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8b6b8ee7542c7" /><Relationship Type="http://schemas.openxmlformats.org/officeDocument/2006/relationships/notesSlide" Target="/ppt/notesSlides/notesSlide7.xml" Id="R1fdcfb5c47334cdc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8f35ae88048c7" /><Relationship Type="http://schemas.openxmlformats.org/officeDocument/2006/relationships/notesSlide" Target="/ppt/notesSlides/notesSlide8.xml" Id="R879e3b200d02490e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23f42bbda4dae" /><Relationship Type="http://schemas.openxmlformats.org/officeDocument/2006/relationships/notesSlide" Target="/ppt/notesSlides/notesSlide9.xml" Id="R424f1e1fd857476c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pic>
        <p:nvPicPr>
          <p:cNvPr id="1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ab8eb48a68e942a5"/>
          <a:stretch xmlns:a="http://schemas.openxmlformats.org/drawingml/2006/main"/>
        </p:blipFill>
        <p:spPr>
          <a:xfrm xmlns:a="http://schemas.openxmlformats.org/drawingml/2006/main">
            <a:off x="863520" y="419100"/>
            <a:ext cx="1073310" cy="819150"/>
          </a:xfrm>
          <a:prstGeom xmlns:a="http://schemas.openxmlformats.org/drawingml/2006/main" prst="rect">
            <a:avLst/>
          </a:prstGeom>
        </p:spPr>
      </p:pic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9AAF627-CE39-4C46-A1DD-3B895A7AFB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20250" y="495300"/>
            <a:ext cx="1885950" cy="323850"/>
          </a:xfrm>
          <a:prstGeom xmlns:a="http://schemas.openxmlformats.org/drawingml/2006/main" prst="roundRect">
            <a:avLst>
              <a:gd name="adj" fmla="val 35294"/>
            </a:avLst>
          </a:prstGeom>
          <a:solidFill xmlns:a="http://schemas.openxmlformats.org/drawingml/2006/main">
            <a:srgbClr val="F3F7FC"/>
          </a:solidFill>
          <a:ln xmlns:a="http://schemas.openxmlformats.org/drawingml/2006/main" w="9525">
            <a:solidFill>
              <a:srgbClr val="F3F7FC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B681B52-30A2-442F-AE0D-C90551CC74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34550" y="561975"/>
            <a:ext cx="1657350" cy="1809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75EC7"/>
                </a:solidFill>
              </a:defRPr>
            </a:pPr>
            <a:r>
              <a:rPr sz="825" b="1">
                <a:solidFill>
                  <a:srgbClr val="075EC7"/>
                </a:solidFill>
              </a:rPr>
              <a:t>EXECUTIVE BRIEF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316F3BF-1FD7-4F7C-8E81-7832458101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676400"/>
            <a:ext cx="93345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4050" b="1">
                <a:solidFill>
                  <a:srgbClr val="061A3D"/>
                </a:solidFill>
              </a:defRPr>
            </a:pPr>
            <a:r>
              <a:rPr sz="4050" b="1">
                <a:solidFill>
                  <a:srgbClr val="061A3D"/>
                </a:solidFill>
              </a:rPr>
              <a:t>Before You Scale AI,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87C7118-96D7-4FC3-9F1E-DE72302A7B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343150"/>
            <a:ext cx="933450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4950" b="1">
                <a:solidFill>
                  <a:srgbClr val="075EC7"/>
                </a:solidFill>
              </a:defRPr>
            </a:pPr>
            <a:r>
              <a:rPr sz="4950" b="1">
                <a:solidFill>
                  <a:srgbClr val="075EC7"/>
                </a:solidFill>
              </a:rPr>
              <a:t>Prove the Value.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51F80C3-F067-47E3-842A-42AA119FCD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371850"/>
            <a:ext cx="81915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0A1733"/>
                </a:solidFill>
              </a:defRPr>
            </a:pPr>
            <a:r>
              <a:rPr sz="1875" b="1">
                <a:solidFill>
                  <a:srgbClr val="0A1733"/>
                </a:solidFill>
              </a:rPr>
              <a:t>One workflow. Two paths. Clear evidence. Measurable economics.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F1D199D-0DDF-4D39-9E2E-61453CBEEB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057650"/>
            <a:ext cx="781050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53657F"/>
                </a:solidFill>
              </a:defRPr>
            </a:pPr>
            <a:r>
              <a:rPr sz="1500" b="0">
                <a:solidFill>
                  <a:srgbClr val="53657F"/>
                </a:solidFill>
              </a:rPr>
              <a:t>NovaFuse helps organizations determine whether an AI-driven business action creates more value than it costs - before a larger rollout.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8652BBE-2E7A-41C4-83AC-3F5E97A403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429250"/>
            <a:ext cx="1082040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5A623"/>
          </a:solidFill>
          <a:ln xmlns:a="http://schemas.openxmlformats.org/drawingml/2006/main" w="0">
            <a:solidFill>
              <a:srgbClr val="F5A623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A63FFE5-2858-4091-82C7-14EFC02A70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657850"/>
            <a:ext cx="38100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061A3D"/>
                </a:solidFill>
              </a:defRPr>
            </a:pPr>
            <a:r>
              <a:rPr sz="1200" b="1">
                <a:solidFill>
                  <a:srgbClr val="061A3D"/>
                </a:solidFill>
              </a:rPr>
              <a:t>AI VALUE PROOF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CE3E0D7-7E37-4F73-B79B-0E0FF08B44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96200" y="5657850"/>
            <a:ext cx="38100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1200" b="1">
                <a:solidFill>
                  <a:srgbClr val="53657F"/>
                </a:solidFill>
              </a:defRPr>
            </a:pPr>
            <a:r>
              <a:rPr sz="1200" b="1">
                <a:solidFill>
                  <a:srgbClr val="53657F"/>
                </a:solidFill>
              </a:rPr>
              <a:t>Digital Capability Engineering</a:t>
            </a:r>
          </a:p>
        </p:txBody>
      </p:sp>
    </p:spTree>
    <p:extLst>
      <p:ext uri="{BB962C8B-B14F-4D97-AF65-F5344CB8AC3E}">
        <p14:creationId xmlns:p14="http://schemas.microsoft.com/office/powerpoint/2010/main" val="365906158"/>
      </p:ext>
    </p:extLst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kicker">
            <a:extLst xmlns:a="http://schemas.openxmlformats.org/drawingml/2006/main">
              <a:ext uri="{FF2B5EF4-FFF2-40B4-BE49-F238E27FC236}">
                <a16:creationId xmlns:a16="http://schemas.microsoft.com/office/drawing/2014/main" id="{D3B1E11E-CC3B-4C6E-8AC3-F7EFDB3EB8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57200"/>
            <a:ext cx="7239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075EC7"/>
                </a:solidFill>
              </a:defRPr>
            </a:pPr>
            <a:r>
              <a:rPr sz="975" b="1">
                <a:solidFill>
                  <a:srgbClr val="075EC7"/>
                </a:solidFill>
              </a:rPr>
              <a:t>THE ARCHITECTURE BEHIND THE EXAMPLE</a:t>
            </a:r>
          </a:p>
        </p:txBody>
      </p:sp>
      <p:sp>
        <p:nvSpPr>
          <p:cNvPr id="2" name="slide-number">
            <a:extLst xmlns:a="http://schemas.openxmlformats.org/drawingml/2006/main">
              <a:ext uri="{FF2B5EF4-FFF2-40B4-BE49-F238E27FC236}">
                <a16:creationId xmlns:a16="http://schemas.microsoft.com/office/drawing/2014/main" id="{62050401-3F8F-4E2D-A417-B5CF8DE043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4572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75" b="1">
                <a:solidFill>
                  <a:srgbClr val="53657F"/>
                </a:solidFill>
              </a:defRPr>
            </a:pPr>
            <a:r>
              <a:rPr sz="975" b="1">
                <a:solidFill>
                  <a:srgbClr val="53657F"/>
                </a:solidFill>
              </a:rPr>
              <a:t>10</a:t>
            </a:r>
          </a:p>
        </p:txBody>
      </p:sp>
      <p:sp>
        <p:nvSpPr>
          <p:cNvPr id="3" name="title">
            <a:extLst xmlns:a="http://schemas.openxmlformats.org/drawingml/2006/main">
              <a:ext uri="{FF2B5EF4-FFF2-40B4-BE49-F238E27FC236}">
                <a16:creationId xmlns:a16="http://schemas.microsoft.com/office/drawing/2014/main" id="{E14626AC-AA6E-4E7D-A1D9-0E19E3F7C6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838200"/>
            <a:ext cx="10820400" cy="876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061A3D"/>
                </a:solidFill>
              </a:defRPr>
            </a:pPr>
            <a:r>
              <a:rPr sz="3000" b="1">
                <a:solidFill>
                  <a:srgbClr val="061A3D"/>
                </a:solidFill>
              </a:rPr>
              <a:t>One payment reveals a much larger capability system.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BFC4CB1-B490-48E4-A5FA-96FD896DB6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52600"/>
            <a:ext cx="8382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5EC7"/>
          </a:solidFill>
          <a:ln xmlns:a="http://schemas.openxmlformats.org/drawingml/2006/main" w="0">
            <a:solidFill>
              <a:srgbClr val="075EC7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2B1133E-F9DF-4781-A6AF-91BBC598F9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095500"/>
            <a:ext cx="10553700" cy="476250"/>
          </a:xfrm>
          <a:prstGeom xmlns:a="http://schemas.openxmlformats.org/drawingml/2006/main" prst="roundRect">
            <a:avLst>
              <a:gd name="adj" fmla="val 24000"/>
            </a:avLst>
          </a:prstGeom>
          <a:solidFill xmlns:a="http://schemas.openxmlformats.org/drawingml/2006/main">
            <a:srgbClr val="F3F7FC"/>
          </a:solidFill>
          <a:ln xmlns:a="http://schemas.openxmlformats.org/drawingml/2006/main" w="9525">
            <a:solidFill>
              <a:srgbClr val="F3F7FC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95B6739-D0A5-4F0F-B00D-4C776AE707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2209800"/>
            <a:ext cx="61912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61A3D"/>
                </a:solidFill>
              </a:defRPr>
            </a:pPr>
            <a:r>
              <a:rPr sz="1350" b="1">
                <a:solidFill>
                  <a:srgbClr val="061A3D"/>
                </a:solidFill>
              </a:rPr>
              <a:t>Attach to the workflow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5CC4034-954C-47C9-97F7-B01B3B0AE7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5700" y="2209800"/>
            <a:ext cx="36004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1200" b="1">
                <a:solidFill>
                  <a:srgbClr val="075EC7"/>
                </a:solidFill>
              </a:defRPr>
            </a:pPr>
            <a:r>
              <a:rPr sz="1200" b="1">
                <a:solidFill>
                  <a:srgbClr val="075EC7"/>
                </a:solidFill>
              </a:rPr>
              <a:t>NIRA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BC5B83E-03B7-43D7-8D8D-B464BA1A04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2800350"/>
            <a:ext cx="61912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61A3D"/>
                </a:solidFill>
              </a:defRPr>
            </a:pPr>
            <a:r>
              <a:rPr sz="1350" b="1">
                <a:solidFill>
                  <a:srgbClr val="061A3D"/>
                </a:solidFill>
              </a:rPr>
              <a:t>State what must be true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F4A7681-4B76-4F84-BF1E-36C459D84E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5700" y="2800350"/>
            <a:ext cx="36004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1200" b="1">
                <a:solidFill>
                  <a:srgbClr val="075EC7"/>
                </a:solidFill>
              </a:defRPr>
            </a:pPr>
            <a:r>
              <a:rPr sz="1200" b="1">
                <a:solidFill>
                  <a:srgbClr val="075EC7"/>
                </a:solidFill>
              </a:rPr>
              <a:t>ERIL / ERI / CERI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4F7E939-3362-4C35-8080-D172BA3DF2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276600"/>
            <a:ext cx="10553700" cy="476250"/>
          </a:xfrm>
          <a:prstGeom xmlns:a="http://schemas.openxmlformats.org/drawingml/2006/main" prst="roundRect">
            <a:avLst>
              <a:gd name="adj" fmla="val 24000"/>
            </a:avLst>
          </a:prstGeom>
          <a:solidFill xmlns:a="http://schemas.openxmlformats.org/drawingml/2006/main">
            <a:srgbClr val="F3F7FC"/>
          </a:solidFill>
          <a:ln xmlns:a="http://schemas.openxmlformats.org/drawingml/2006/main" w="9525">
            <a:solidFill>
              <a:srgbClr val="F3F7FC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2F899BA-DE5F-4CF6-B15C-C38B0E8929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3390900"/>
            <a:ext cx="61912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61A3D"/>
                </a:solidFill>
              </a:defRPr>
            </a:pPr>
            <a:r>
              <a:rPr sz="1350" b="1">
                <a:solidFill>
                  <a:srgbClr val="061A3D"/>
                </a:solidFill>
              </a:rPr>
              <a:t>Check identity and authority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BD24607-F9B1-4135-9FD2-4C0162AB0F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5700" y="3390900"/>
            <a:ext cx="36004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1200" b="1">
                <a:solidFill>
                  <a:srgbClr val="075EC7"/>
                </a:solidFill>
              </a:defRPr>
            </a:pPr>
            <a:r>
              <a:rPr sz="1200" b="1">
                <a:solidFill>
                  <a:srgbClr val="075EC7"/>
                </a:solidFill>
              </a:rPr>
              <a:t>NovaFuse ID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A411F4C-93D7-4605-8B77-B52BC1B81C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3981450"/>
            <a:ext cx="61912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61A3D"/>
                </a:solidFill>
              </a:defRPr>
            </a:pPr>
            <a:r>
              <a:rPr sz="1350" b="1">
                <a:solidFill>
                  <a:srgbClr val="061A3D"/>
                </a:solidFill>
              </a:rPr>
              <a:t>Control whether the action proceeds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92F28C8-F3B8-40DC-83EE-11FC53CFEA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5700" y="3981450"/>
            <a:ext cx="36004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1200" b="1">
                <a:solidFill>
                  <a:srgbClr val="075EC7"/>
                </a:solidFill>
              </a:defRPr>
            </a:pPr>
            <a:r>
              <a:rPr sz="1200" b="1">
                <a:solidFill>
                  <a:srgbClr val="075EC7"/>
                </a:solidFill>
              </a:rPr>
              <a:t>Cyber-Safety / G-Tx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941BD95-1EC8-496D-92DE-4C7DA21F9E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457700"/>
            <a:ext cx="10553700" cy="476250"/>
          </a:xfrm>
          <a:prstGeom xmlns:a="http://schemas.openxmlformats.org/drawingml/2006/main" prst="roundRect">
            <a:avLst>
              <a:gd name="adj" fmla="val 24000"/>
            </a:avLst>
          </a:prstGeom>
          <a:solidFill xmlns:a="http://schemas.openxmlformats.org/drawingml/2006/main">
            <a:srgbClr val="F3F7FC"/>
          </a:solidFill>
          <a:ln xmlns:a="http://schemas.openxmlformats.org/drawingml/2006/main" w="9525">
            <a:solidFill>
              <a:srgbClr val="F3F7FC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E695823-FB47-435D-B5B7-4D3FB3B395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4572000"/>
            <a:ext cx="61912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61A3D"/>
                </a:solidFill>
              </a:defRPr>
            </a:pPr>
            <a:r>
              <a:rPr sz="1350" b="1">
                <a:solidFill>
                  <a:srgbClr val="061A3D"/>
                </a:solidFill>
              </a:rPr>
              <a:t>Produce proof and protected evaluation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F0D672E-4C45-414C-9577-07348146C3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5700" y="4572000"/>
            <a:ext cx="36004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1200" b="1">
                <a:solidFill>
                  <a:srgbClr val="075EC7"/>
                </a:solidFill>
              </a:defRPr>
            </a:pPr>
            <a:r>
              <a:rPr sz="1200" b="1">
                <a:solidFill>
                  <a:srgbClr val="075EC7"/>
                </a:solidFill>
              </a:rPr>
              <a:t>NovaVault-X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38319D2-AE52-400E-A571-456548C237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5162550"/>
            <a:ext cx="61912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61A3D"/>
                </a:solidFill>
              </a:defRPr>
            </a:pPr>
            <a:r>
              <a:rPr sz="1350" b="1">
                <a:solidFill>
                  <a:srgbClr val="061A3D"/>
                </a:solidFill>
              </a:rPr>
              <a:t>Measure value and distribute economics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1E71404-9A38-4D4F-889A-A909CD020B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05700" y="5162550"/>
            <a:ext cx="36004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1200" b="1">
                <a:solidFill>
                  <a:srgbClr val="075EC7"/>
                </a:solidFill>
              </a:defRPr>
            </a:pPr>
            <a:r>
              <a:rPr sz="1200" b="1">
                <a:solidFill>
                  <a:srgbClr val="075EC7"/>
                </a:solidFill>
              </a:rPr>
              <a:t>NovaPay / Cloud Capable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28C8D09-4311-4CF6-B77B-C8EE020DB3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5772150"/>
            <a:ext cx="99441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061A3D"/>
                </a:solidFill>
              </a:defRPr>
            </a:pPr>
            <a:r>
              <a:rPr sz="1650" b="1">
                <a:solidFill>
                  <a:srgbClr val="061A3D"/>
                </a:solidFill>
              </a:rPr>
              <a:t>The payment is the doorway - not the boundary of NovaFuse.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18E5BBA-8438-42AA-B46A-5FF7BE3713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96050"/>
            <a:ext cx="4000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53657F"/>
                </a:solidFill>
              </a:defRPr>
            </a:pPr>
            <a:r>
              <a:rPr sz="750" b="1">
                <a:solidFill>
                  <a:srgbClr val="53657F"/>
                </a:solidFill>
              </a:rPr>
              <a:t>NOVAFUSE TECHNOLOGIES</a:t>
            </a:r>
          </a:p>
        </p:txBody>
      </p:sp>
    </p:spTree>
    <p:extLst>
      <p:ext uri="{BB962C8B-B14F-4D97-AF65-F5344CB8AC3E}">
        <p14:creationId xmlns:p14="http://schemas.microsoft.com/office/powerpoint/2010/main" val="1478087475"/>
      </p:ext>
    </p:extLst>
  </p:cSld>
</p:sld>
</file>

<file path=ppt/slides/slide11.xml><?xml version="1.0" encoding="utf-8"?>
<p:sld xmlns:p="http://schemas.openxmlformats.org/presentationml/2006/main">
  <p:cSld>
    <p:bg>
      <p:bgPr>
        <a:solidFill xmlns:a="http://schemas.openxmlformats.org/drawingml/2006/main">
          <a:srgbClr val="061A3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E6E4042-59A7-49C2-828B-47CB2DE49B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71500"/>
            <a:ext cx="2095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86BCFF"/>
                </a:solidFill>
              </a:defRPr>
            </a:pPr>
            <a:r>
              <a:rPr sz="975" b="1">
                <a:solidFill>
                  <a:srgbClr val="86BCFF"/>
                </a:solidFill>
              </a:rPr>
              <a:t>THE ASK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86044B7-8277-4E2E-BE6F-D5192A9791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276350"/>
            <a:ext cx="10191750" cy="647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600" b="1">
                <a:solidFill>
                  <a:srgbClr val="FFFFFF"/>
                </a:solidFill>
              </a:defRPr>
            </a:pPr>
            <a:r>
              <a:rPr sz="3600" b="1">
                <a:solidFill>
                  <a:srgbClr val="FFFFFF"/>
                </a:solidFill>
              </a:rPr>
              <a:t>Bring us one AI-driven workflow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64A41125-3661-419F-A816-583CBCC522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962150"/>
            <a:ext cx="10191750" cy="628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86BCFF"/>
                </a:solidFill>
              </a:defRPr>
            </a:pPr>
            <a:r>
              <a:rPr sz="3150" b="1">
                <a:solidFill>
                  <a:srgbClr val="86BCFF"/>
                </a:solidFill>
              </a:rPr>
              <a:t>where the cost is real and the value is still uncertain.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BD473FD-C47E-4C9D-8F55-5B46A2954C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952750"/>
            <a:ext cx="106680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5A623"/>
          </a:solidFill>
          <a:ln xmlns:a="http://schemas.openxmlformats.org/drawingml/2006/main" w="0">
            <a:solidFill>
              <a:srgbClr val="F5A623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1EB114E-338B-47FB-8AF4-16A7A89039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371850"/>
            <a:ext cx="9239250" cy="1047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800" b="0">
                <a:solidFill>
                  <a:srgbClr val="D7E5F7"/>
                </a:solidFill>
              </a:defRPr>
            </a:pPr>
            <a:r>
              <a:rPr sz="1800" b="0">
                <a:solidFill>
                  <a:srgbClr val="D7E5F7"/>
                </a:solidFill>
              </a:rPr>
              <a:t>We will help define the action, run both paths, inspect the evidence, and measure whether the added capability creates more value than it costs.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2E14454-FF66-425E-8507-04FB3CD19E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857750"/>
            <a:ext cx="6858000" cy="704850"/>
          </a:xfrm>
          <a:prstGeom xmlns:a="http://schemas.openxmlformats.org/drawingml/2006/main" prst="roundRect">
            <a:avLst>
              <a:gd name="adj" fmla="val 16216"/>
            </a:avLst>
          </a:prstGeom>
          <a:solidFill xmlns:a="http://schemas.openxmlformats.org/drawingml/2006/main">
            <a:srgbClr val="075EC7"/>
          </a:solidFill>
          <a:ln xmlns:a="http://schemas.openxmlformats.org/drawingml/2006/main" w="9525">
            <a:solidFill>
              <a:srgbClr val="075EC7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7CF6A6F-B077-46FB-A450-F837F872EF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5057775"/>
            <a:ext cx="64389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575" b="1">
                <a:solidFill>
                  <a:srgbClr val="FFFFFF"/>
                </a:solidFill>
              </a:defRPr>
            </a:pPr>
            <a:r>
              <a:rPr sz="1575" b="1">
                <a:solidFill>
                  <a:srgbClr val="FFFFFF"/>
                </a:solidFill>
              </a:rPr>
              <a:t>CHOOSE AN ACTION. RUN THE TEST. SEE THE MONEY.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D630250-C7A3-40A0-A412-E73A93C002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019800"/>
            <a:ext cx="400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86BCFF"/>
                </a:solidFill>
              </a:defRPr>
            </a:pPr>
            <a:r>
              <a:rPr sz="1275" b="1">
                <a:solidFill>
                  <a:srgbClr val="86BCFF"/>
                </a:solidFill>
              </a:rPr>
              <a:t>contact@novafuse.tech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BA394D7-B0DF-4F21-807B-052CA3E2E0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24550" y="6019800"/>
            <a:ext cx="55816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1125" b="1">
                <a:solidFill>
                  <a:srgbClr val="A9BFDA"/>
                </a:solidFill>
              </a:defRPr>
            </a:pPr>
            <a:r>
              <a:rPr sz="1125" b="1">
                <a:solidFill>
                  <a:srgbClr val="A9BFDA"/>
                </a:solidFill>
              </a:rPr>
              <a:t>NovaFuse Technologies  |  Digital Capability Engineering</a:t>
            </a:r>
          </a:p>
        </p:txBody>
      </p:sp>
    </p:spTree>
    <p:extLst>
      <p:ext uri="{BB962C8B-B14F-4D97-AF65-F5344CB8AC3E}">
        <p14:creationId xmlns:p14="http://schemas.microsoft.com/office/powerpoint/2010/main" val="943270077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F3F7FC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4" name="kicker">
            <a:extLst xmlns:a="http://schemas.openxmlformats.org/drawingml/2006/main">
              <a:ext uri="{FF2B5EF4-FFF2-40B4-BE49-F238E27FC236}">
                <a16:creationId xmlns:a16="http://schemas.microsoft.com/office/drawing/2014/main" id="{DC909118-E8A9-4C28-AE76-6590883298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57200"/>
            <a:ext cx="7239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075EC7"/>
                </a:solidFill>
              </a:defRPr>
            </a:pPr>
            <a:r>
              <a:rPr sz="975" b="1">
                <a:solidFill>
                  <a:srgbClr val="075EC7"/>
                </a:solidFill>
              </a:rPr>
              <a:t>THE BUSINESS PROBLEM</a:t>
            </a:r>
          </a:p>
        </p:txBody>
      </p:sp>
      <p:sp>
        <p:nvSpPr>
          <p:cNvPr id="2" name="slide-number">
            <a:extLst xmlns:a="http://schemas.openxmlformats.org/drawingml/2006/main">
              <a:ext uri="{FF2B5EF4-FFF2-40B4-BE49-F238E27FC236}">
                <a16:creationId xmlns:a16="http://schemas.microsoft.com/office/drawing/2014/main" id="{78BC3B45-B248-4212-B786-5966CC03E7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4572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75" b="1">
                <a:solidFill>
                  <a:srgbClr val="53657F"/>
                </a:solidFill>
              </a:defRPr>
            </a:pPr>
            <a:r>
              <a:rPr sz="975" b="1">
                <a:solidFill>
                  <a:srgbClr val="53657F"/>
                </a:solidFill>
              </a:rPr>
              <a:t>02</a:t>
            </a:r>
          </a:p>
        </p:txBody>
      </p:sp>
      <p:sp>
        <p:nvSpPr>
          <p:cNvPr id="3" name="title">
            <a:extLst xmlns:a="http://schemas.openxmlformats.org/drawingml/2006/main">
              <a:ext uri="{FF2B5EF4-FFF2-40B4-BE49-F238E27FC236}">
                <a16:creationId xmlns:a16="http://schemas.microsoft.com/office/drawing/2014/main" id="{A4632B76-67D7-4DD0-91C1-0D199966E4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838200"/>
            <a:ext cx="10820400" cy="876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061A3D"/>
                </a:solidFill>
              </a:defRPr>
            </a:pPr>
            <a:r>
              <a:rPr sz="3000" b="1">
                <a:solidFill>
                  <a:srgbClr val="061A3D"/>
                </a:solidFill>
              </a:rPr>
              <a:t>AI adoption is widespread. Enterprise value is not.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D1F4794-502D-4D79-A682-5136AB472B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52600"/>
            <a:ext cx="8382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5EC7"/>
          </a:solidFill>
          <a:ln xmlns:a="http://schemas.openxmlformats.org/drawingml/2006/main" w="0">
            <a:solidFill>
              <a:srgbClr val="075EC7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8DF2BA9-3740-4D8B-B7E7-F79C6E8808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343150"/>
            <a:ext cx="28575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4200" b="1">
                <a:solidFill>
                  <a:srgbClr val="075EC7"/>
                </a:solidFill>
              </a:defRPr>
            </a:pPr>
            <a:r>
              <a:rPr sz="4200" b="1">
                <a:solidFill>
                  <a:srgbClr val="075EC7"/>
                </a:solidFill>
              </a:rPr>
              <a:t>5%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E0326BF-8013-4EA7-8B0C-B8E139E24E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048000"/>
            <a:ext cx="2857500" cy="647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0A1733"/>
                </a:solidFill>
              </a:defRPr>
            </a:pPr>
            <a:r>
              <a:rPr sz="1275" b="1">
                <a:solidFill>
                  <a:srgbClr val="0A1733"/>
                </a:solidFill>
              </a:rPr>
              <a:t>of companies generate AI value at scale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CE6AC49-FB4E-4FC8-BF4B-900CB9F51E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81500" y="2343150"/>
            <a:ext cx="314325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4200" b="1">
                <a:solidFill>
                  <a:srgbClr val="F5A623"/>
                </a:solidFill>
              </a:defRPr>
            </a:pPr>
            <a:r>
              <a:rPr sz="4200" b="1">
                <a:solidFill>
                  <a:srgbClr val="F5A623"/>
                </a:solidFill>
              </a:rPr>
              <a:t>60%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619D4B9-E6EA-4867-8559-A029E4EE23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81500" y="3048000"/>
            <a:ext cx="3143250" cy="647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0A1733"/>
                </a:solidFill>
              </a:defRPr>
            </a:pPr>
            <a:r>
              <a:rPr sz="1275" b="1">
                <a:solidFill>
                  <a:srgbClr val="0A1733"/>
                </a:solidFill>
              </a:rPr>
              <a:t>report little material value despite investment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EA0C965-AFA7-4E37-9CF8-4302EC2172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24850" y="2343150"/>
            <a:ext cx="28575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4200" b="1">
                <a:solidFill>
                  <a:srgbClr val="167A5A"/>
                </a:solidFill>
              </a:defRPr>
            </a:pPr>
            <a:r>
              <a:rPr sz="4200" b="1">
                <a:solidFill>
                  <a:srgbClr val="167A5A"/>
                </a:solidFill>
              </a:rPr>
              <a:t>39%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DA4B9A2-3351-4079-833E-FC08C4A31B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24850" y="3048000"/>
            <a:ext cx="2857500" cy="647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0A1733"/>
                </a:solidFill>
              </a:defRPr>
            </a:pPr>
            <a:r>
              <a:rPr sz="1275" b="1">
                <a:solidFill>
                  <a:srgbClr val="0A1733"/>
                </a:solidFill>
              </a:rPr>
              <a:t>report enterprise-level EBIT impact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CC7967C-90CA-4194-B531-E0E77FA090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4667250"/>
            <a:ext cx="1038225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950" b="1">
                <a:solidFill>
                  <a:srgbClr val="061A3D"/>
                </a:solidFill>
              </a:defRPr>
            </a:pPr>
            <a:r>
              <a:rPr sz="1950" b="1">
                <a:solidFill>
                  <a:srgbClr val="061A3D"/>
                </a:solidFill>
              </a:rPr>
              <a:t>The technology may be real. The price-to-value question is still unresolved.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1DB5FA4-B978-4BF8-9A53-FB5B954021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96050"/>
            <a:ext cx="4000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53657F"/>
                </a:solidFill>
              </a:defRPr>
            </a:pPr>
            <a:r>
              <a:rPr sz="750" b="1">
                <a:solidFill>
                  <a:srgbClr val="53657F"/>
                </a:solidFill>
              </a:rPr>
              <a:t>NOVAFUSE TECHNOLOGIES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797710E-8222-430B-B516-105B6255C1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57750" y="6438900"/>
            <a:ext cx="66484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675" b="0">
                <a:solidFill>
                  <a:srgbClr val="6B7D97"/>
                </a:solidFill>
              </a:defRPr>
            </a:pPr>
            <a:r>
              <a:rPr sz="675" b="0">
                <a:solidFill>
                  <a:srgbClr val="6B7D97"/>
                </a:solidFill>
              </a:rPr>
              <a:t>Sources: BCG, The Widening AI Value Gap (2025); McKinsey, The State of AI (2025)</a:t>
            </a:r>
          </a:p>
        </p:txBody>
      </p:sp>
    </p:spTree>
    <p:extLst>
      <p:ext uri="{BB962C8B-B14F-4D97-AF65-F5344CB8AC3E}">
        <p14:creationId xmlns:p14="http://schemas.microsoft.com/office/powerpoint/2010/main" val="1490552028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9" name="kicker">
            <a:extLst xmlns:a="http://schemas.openxmlformats.org/drawingml/2006/main">
              <a:ext uri="{FF2B5EF4-FFF2-40B4-BE49-F238E27FC236}">
                <a16:creationId xmlns:a16="http://schemas.microsoft.com/office/drawing/2014/main" id="{0ACFFBC8-9B43-4C2B-B06B-BE4437A690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57200"/>
            <a:ext cx="7239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075EC7"/>
                </a:solidFill>
              </a:defRPr>
            </a:pPr>
            <a:r>
              <a:rPr sz="975" b="1">
                <a:solidFill>
                  <a:srgbClr val="075EC7"/>
                </a:solidFill>
              </a:rPr>
              <a:t>THE MEASUREMENT GAP</a:t>
            </a:r>
          </a:p>
        </p:txBody>
      </p:sp>
      <p:sp>
        <p:nvSpPr>
          <p:cNvPr id="2" name="slide-number">
            <a:extLst xmlns:a="http://schemas.openxmlformats.org/drawingml/2006/main">
              <a:ext uri="{FF2B5EF4-FFF2-40B4-BE49-F238E27FC236}">
                <a16:creationId xmlns:a16="http://schemas.microsoft.com/office/drawing/2014/main" id="{CE5C7CE4-C44B-41F0-A1A7-889B0F71B9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4572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75" b="1">
                <a:solidFill>
                  <a:srgbClr val="53657F"/>
                </a:solidFill>
              </a:defRPr>
            </a:pPr>
            <a:r>
              <a:rPr sz="975" b="1">
                <a:solidFill>
                  <a:srgbClr val="53657F"/>
                </a:solidFill>
              </a:rPr>
              <a:t>03</a:t>
            </a:r>
          </a:p>
        </p:txBody>
      </p:sp>
      <p:sp>
        <p:nvSpPr>
          <p:cNvPr id="3" name="title">
            <a:extLst xmlns:a="http://schemas.openxmlformats.org/drawingml/2006/main">
              <a:ext uri="{FF2B5EF4-FFF2-40B4-BE49-F238E27FC236}">
                <a16:creationId xmlns:a16="http://schemas.microsoft.com/office/drawing/2014/main" id="{3643D552-BBDA-4A03-844B-A6D5AA30BC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838200"/>
            <a:ext cx="10820400" cy="876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061A3D"/>
                </a:solidFill>
              </a:defRPr>
            </a:pPr>
            <a:r>
              <a:rPr sz="3000" b="1">
                <a:solidFill>
                  <a:srgbClr val="061A3D"/>
                </a:solidFill>
              </a:rPr>
              <a:t>Usage is not the same as value.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F5AF1F4-6C56-4D53-8B53-64D646E33F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52600"/>
            <a:ext cx="8382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5EC7"/>
          </a:solidFill>
          <a:ln xmlns:a="http://schemas.openxmlformats.org/drawingml/2006/main" w="0">
            <a:solidFill>
              <a:srgbClr val="075EC7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4D56D4B-4599-4261-B004-D86E194A65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171700"/>
            <a:ext cx="44767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53657F"/>
                </a:solidFill>
              </a:defRPr>
            </a:pPr>
            <a:r>
              <a:rPr sz="1725" b="1">
                <a:solidFill>
                  <a:srgbClr val="53657F"/>
                </a:solidFill>
              </a:rPr>
              <a:t>What companies often count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6482107-95CF-4469-A6F3-24BE968A4A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24650" y="2171700"/>
            <a:ext cx="447675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075EC7"/>
                </a:solidFill>
              </a:defRPr>
            </a:pPr>
            <a:r>
              <a:rPr sz="1725" b="1">
                <a:solidFill>
                  <a:srgbClr val="075EC7"/>
                </a:solidFill>
              </a:rPr>
              <a:t>What leaders need to know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D989E86-D155-4EDF-8367-6E2D31059F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2686050"/>
            <a:ext cx="41910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53657F"/>
                </a:solidFill>
              </a:defRPr>
            </a:pPr>
            <a:r>
              <a:rPr sz="1425" b="0">
                <a:solidFill>
                  <a:srgbClr val="53657F"/>
                </a:solidFill>
              </a:rPr>
              <a:t>-  Tokens consumed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3AADB89-62EB-46BB-AC51-F3CACE96D7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3238500"/>
            <a:ext cx="41910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53657F"/>
                </a:solidFill>
              </a:defRPr>
            </a:pPr>
            <a:r>
              <a:rPr sz="1425" b="0">
                <a:solidFill>
                  <a:srgbClr val="53657F"/>
                </a:solidFill>
              </a:rPr>
              <a:t>-  Employees using AI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9BF3535-0349-40CF-AF7B-0BBAA0AF1C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3790950"/>
            <a:ext cx="41910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53657F"/>
                </a:solidFill>
              </a:defRPr>
            </a:pPr>
            <a:r>
              <a:rPr sz="1425" b="0">
                <a:solidFill>
                  <a:srgbClr val="53657F"/>
                </a:solidFill>
              </a:rPr>
              <a:t>-  Time saved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7B7CD68-E6B5-4080-BDB2-CF57A34276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4343400"/>
            <a:ext cx="41910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53657F"/>
                </a:solidFill>
              </a:defRPr>
            </a:pPr>
            <a:r>
              <a:rPr sz="1425" b="0">
                <a:solidFill>
                  <a:srgbClr val="53657F"/>
                </a:solidFill>
              </a:rPr>
              <a:t>-  Tasks completed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B09111D-12B9-4848-B080-98BB60D79D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4895850"/>
            <a:ext cx="41910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53657F"/>
                </a:solidFill>
              </a:defRPr>
            </a:pPr>
            <a:r>
              <a:rPr sz="1425" b="0">
                <a:solidFill>
                  <a:srgbClr val="53657F"/>
                </a:solidFill>
              </a:rPr>
              <a:t>-  Model accuracy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806E737-9D18-449D-9BA9-4FE241EBA9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38950" y="2686050"/>
            <a:ext cx="44767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061A3D"/>
                </a:solidFill>
              </a:defRPr>
            </a:pPr>
            <a:r>
              <a:rPr sz="1425" b="1">
                <a:solidFill>
                  <a:srgbClr val="061A3D"/>
                </a:solidFill>
              </a:rPr>
              <a:t>-  Did the right action happen?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BE07E8B-8765-4D7F-AFDB-832BB3576E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38950" y="3238500"/>
            <a:ext cx="44767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061A3D"/>
                </a:solidFill>
              </a:defRPr>
            </a:pPr>
            <a:r>
              <a:rPr sz="1425" b="1">
                <a:solidFill>
                  <a:srgbClr val="061A3D"/>
                </a:solidFill>
              </a:rPr>
              <a:t>-  Was a bad action stopped?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35A37B7-0E1F-4F57-8DBE-2EE488A25E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38950" y="3790950"/>
            <a:ext cx="44767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061A3D"/>
                </a:solidFill>
              </a:defRPr>
            </a:pPr>
            <a:r>
              <a:rPr sz="1425" b="1">
                <a:solidFill>
                  <a:srgbClr val="061A3D"/>
                </a:solidFill>
              </a:rPr>
              <a:t>-  Was useful work preserved?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D4529AE-3BB1-488E-8B3F-B1B42C088E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38950" y="4343400"/>
            <a:ext cx="44767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061A3D"/>
                </a:solidFill>
              </a:defRPr>
            </a:pPr>
            <a:r>
              <a:rPr sz="1425" b="1">
                <a:solidFill>
                  <a:srgbClr val="061A3D"/>
                </a:solidFill>
              </a:rPr>
              <a:t>-  Can the result be explained?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97A1F92-C801-4C42-9871-E682BA029B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38950" y="4895850"/>
            <a:ext cx="44767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061A3D"/>
                </a:solidFill>
              </a:defRPr>
            </a:pPr>
            <a:r>
              <a:rPr sz="1425" b="1">
                <a:solidFill>
                  <a:srgbClr val="061A3D"/>
                </a:solidFill>
              </a:rPr>
              <a:t>-  Did the value exceed the cost?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AE45DB0-ABCC-4FEC-83D7-FC45748519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62650" y="2247900"/>
            <a:ext cx="38100" cy="3067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5A623"/>
          </a:solidFill>
          <a:ln xmlns:a="http://schemas.openxmlformats.org/drawingml/2006/main" w="0">
            <a:solidFill>
              <a:srgbClr val="F5A623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D81BE97-7C40-42D2-A1CD-898D55D382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96050"/>
            <a:ext cx="4000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53657F"/>
                </a:solidFill>
              </a:defRPr>
            </a:pPr>
            <a:r>
              <a:rPr sz="750" b="1">
                <a:solidFill>
                  <a:srgbClr val="53657F"/>
                </a:solidFill>
              </a:rPr>
              <a:t>NOVAFUSE TECHNOLOGIES</a:t>
            </a:r>
          </a:p>
        </p:txBody>
      </p:sp>
    </p:spTree>
    <p:extLst>
      <p:ext uri="{BB962C8B-B14F-4D97-AF65-F5344CB8AC3E}">
        <p14:creationId xmlns:p14="http://schemas.microsoft.com/office/powerpoint/2010/main" val="1420356402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F3F7FC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4" name="kicker">
            <a:extLst xmlns:a="http://schemas.openxmlformats.org/drawingml/2006/main">
              <a:ext uri="{FF2B5EF4-FFF2-40B4-BE49-F238E27FC236}">
                <a16:creationId xmlns:a16="http://schemas.microsoft.com/office/drawing/2014/main" id="{4DB7FE38-48B6-4F85-8C18-3DD5E4A6BA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57200"/>
            <a:ext cx="7239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075EC7"/>
                </a:solidFill>
              </a:defRPr>
            </a:pPr>
            <a:r>
              <a:rPr sz="975" b="1">
                <a:solidFill>
                  <a:srgbClr val="075EC7"/>
                </a:solidFill>
              </a:rPr>
              <a:t>ONE EXAMPLE</a:t>
            </a:r>
          </a:p>
        </p:txBody>
      </p:sp>
      <p:sp>
        <p:nvSpPr>
          <p:cNvPr id="2" name="slide-number">
            <a:extLst xmlns:a="http://schemas.openxmlformats.org/drawingml/2006/main">
              <a:ext uri="{FF2B5EF4-FFF2-40B4-BE49-F238E27FC236}">
                <a16:creationId xmlns:a16="http://schemas.microsoft.com/office/drawing/2014/main" id="{EB12DFE8-77D8-4C94-A8B8-F13D9B9539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4572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75" b="1">
                <a:solidFill>
                  <a:srgbClr val="53657F"/>
                </a:solidFill>
              </a:defRPr>
            </a:pPr>
            <a:r>
              <a:rPr sz="975" b="1">
                <a:solidFill>
                  <a:srgbClr val="53657F"/>
                </a:solidFill>
              </a:rPr>
              <a:t>04</a:t>
            </a:r>
          </a:p>
        </p:txBody>
      </p:sp>
      <p:sp>
        <p:nvSpPr>
          <p:cNvPr id="3" name="title">
            <a:extLst xmlns:a="http://schemas.openxmlformats.org/drawingml/2006/main">
              <a:ext uri="{FF2B5EF4-FFF2-40B4-BE49-F238E27FC236}">
                <a16:creationId xmlns:a16="http://schemas.microsoft.com/office/drawing/2014/main" id="{7A97677A-5E45-4225-A13E-7A19C77122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838200"/>
            <a:ext cx="10820400" cy="876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061A3D"/>
                </a:solidFill>
              </a:defRPr>
            </a:pPr>
            <a:r>
              <a:rPr sz="3000" b="1">
                <a:solidFill>
                  <a:srgbClr val="061A3D"/>
                </a:solidFill>
              </a:rPr>
              <a:t>An automated system starts a payment.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E515996-486A-4EC3-9F36-772CA92455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52600"/>
            <a:ext cx="8382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5EC7"/>
          </a:solidFill>
          <a:ln xmlns:a="http://schemas.openxmlformats.org/drawingml/2006/main" w="0">
            <a:solidFill>
              <a:srgbClr val="075EC7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FA2BF4D-9AF2-4311-8858-D467E70410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943100"/>
            <a:ext cx="85725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800" b="0">
                <a:solidFill>
                  <a:srgbClr val="53657F"/>
                </a:solidFill>
              </a:defRPr>
            </a:pPr>
            <a:r>
              <a:rPr sz="1800" b="0">
                <a:solidFill>
                  <a:srgbClr val="53657F"/>
                </a:solidFill>
              </a:rPr>
              <a:t>The action is simple. The business questions are not.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7FD4A85-9FA6-4A05-88A5-98E858609F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781300"/>
            <a:ext cx="2095500" cy="1066800"/>
          </a:xfrm>
          <a:prstGeom xmlns:a="http://schemas.openxmlformats.org/drawingml/2006/main" prst="roundRect">
            <a:avLst>
              <a:gd name="adj" fmla="val 1071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7E1E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F3A37A4-419B-4EDA-A333-5D39327454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2924175"/>
            <a:ext cx="1790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061A3D"/>
                </a:solidFill>
              </a:defRPr>
            </a:pPr>
            <a:r>
              <a:rPr sz="1350" b="1">
                <a:solidFill>
                  <a:srgbClr val="061A3D"/>
                </a:solidFill>
              </a:rPr>
              <a:t>INVOICE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C387AE2-413C-47B4-B7ED-67A4041943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" y="3248025"/>
            <a:ext cx="17907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53657F"/>
                </a:solidFill>
              </a:defRPr>
            </a:pPr>
            <a:r>
              <a:rPr sz="975" b="0">
                <a:solidFill>
                  <a:srgbClr val="53657F"/>
                </a:solidFill>
              </a:rPr>
              <a:t>A payment request enters the workflow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67FB949-DAF5-4945-813B-E3BFF2E454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05150" y="3143250"/>
            <a:ext cx="2857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2100" b="1">
                <a:solidFill>
                  <a:srgbClr val="F5A623"/>
                </a:solidFill>
              </a:defRPr>
            </a:pPr>
            <a:r>
              <a:rPr sz="2100" b="1">
                <a:solidFill>
                  <a:srgbClr val="F5A623"/>
                </a:solidFill>
              </a:rPr>
              <a:t>&gt;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CB68886-C788-4A96-B3A6-73C6E6EC13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86150" y="2781300"/>
            <a:ext cx="2343150" cy="1066800"/>
          </a:xfrm>
          <a:prstGeom xmlns:a="http://schemas.openxmlformats.org/drawingml/2006/main" prst="roundRect">
            <a:avLst>
              <a:gd name="adj" fmla="val 1071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075EC7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0B427C3-17A6-461D-A572-4C68C39E5F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38550" y="2924175"/>
            <a:ext cx="20383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061A3D"/>
                </a:solidFill>
              </a:defRPr>
            </a:pPr>
            <a:r>
              <a:rPr sz="1350" b="1">
                <a:solidFill>
                  <a:srgbClr val="061A3D"/>
                </a:solidFill>
              </a:rPr>
              <a:t>AUTOMATION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C9BDFD6-5BFC-4445-BDAE-4F07214FA5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38550" y="3248025"/>
            <a:ext cx="203835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53657F"/>
                </a:solidFill>
              </a:defRPr>
            </a:pPr>
            <a:r>
              <a:rPr sz="975" b="0">
                <a:solidFill>
                  <a:srgbClr val="53657F"/>
                </a:solidFill>
              </a:rPr>
              <a:t>An AI agent, API, or workflow recommends action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9519622-E24F-4DC4-9505-C3BF574A35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19800" y="3143250"/>
            <a:ext cx="2857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2100" b="1">
                <a:solidFill>
                  <a:srgbClr val="F5A623"/>
                </a:solidFill>
              </a:defRPr>
            </a:pPr>
            <a:r>
              <a:rPr sz="2100" b="1">
                <a:solidFill>
                  <a:srgbClr val="F5A623"/>
                </a:solidFill>
              </a:rPr>
              <a:t>&gt;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E45C0BC-4EB0-494A-9BA4-D3D65BF7F4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00800" y="2781300"/>
            <a:ext cx="2095500" cy="1066800"/>
          </a:xfrm>
          <a:prstGeom xmlns:a="http://schemas.openxmlformats.org/drawingml/2006/main" prst="roundRect">
            <a:avLst>
              <a:gd name="adj" fmla="val 10714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F5A623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067DED0-0840-4F21-B79C-AF47D1CEAF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2924175"/>
            <a:ext cx="17907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061A3D"/>
                </a:solidFill>
              </a:defRPr>
            </a:pPr>
            <a:r>
              <a:rPr sz="1350" b="1">
                <a:solidFill>
                  <a:srgbClr val="061A3D"/>
                </a:solidFill>
              </a:rPr>
              <a:t>PAYMENT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189A5A2-1302-4D2D-8A0A-113B5DBADE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553200" y="3248025"/>
            <a:ext cx="17907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53657F"/>
                </a:solidFill>
              </a:defRPr>
            </a:pPr>
            <a:r>
              <a:rPr sz="975" b="0">
                <a:solidFill>
                  <a:srgbClr val="53657F"/>
                </a:solidFill>
              </a:rPr>
              <a:t>Money is about to move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70D2A81-9CB9-47A0-B00F-EED3F49070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86800" y="3143250"/>
            <a:ext cx="2857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2100" b="1">
                <a:solidFill>
                  <a:srgbClr val="F5A623"/>
                </a:solidFill>
              </a:defRPr>
            </a:pPr>
            <a:r>
              <a:rPr sz="2100" b="1">
                <a:solidFill>
                  <a:srgbClr val="F5A623"/>
                </a:solidFill>
              </a:rPr>
              <a:t>&gt;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314754A-F763-47E1-8021-F59FFC0EC3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67800" y="2781300"/>
            <a:ext cx="2305050" cy="1066800"/>
          </a:xfrm>
          <a:prstGeom xmlns:a="http://schemas.openxmlformats.org/drawingml/2006/main" prst="roundRect">
            <a:avLst>
              <a:gd name="adj" fmla="val 10714"/>
            </a:avLst>
          </a:prstGeom>
          <a:solidFill xmlns:a="http://schemas.openxmlformats.org/drawingml/2006/main">
            <a:srgbClr val="061A3D"/>
          </a:solidFill>
          <a:ln xmlns:a="http://schemas.openxmlformats.org/drawingml/2006/main" w="9525">
            <a:solidFill>
              <a:srgbClr val="061A3D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3F26F18-E3CA-4A71-817E-27AED20D05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20200" y="2924175"/>
            <a:ext cx="20002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FFFFF"/>
                </a:solidFill>
              </a:defRPr>
            </a:pPr>
            <a:r>
              <a:rPr sz="1350" b="1">
                <a:solidFill>
                  <a:srgbClr val="FFFFFF"/>
                </a:solidFill>
              </a:rPr>
              <a:t>REAL EFFECT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E67CFFC-9805-4347-8ED9-A0D214A54B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20200" y="3248025"/>
            <a:ext cx="200025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C6D4EB"/>
                </a:solidFill>
              </a:defRPr>
            </a:pPr>
            <a:r>
              <a:rPr sz="975" b="0">
                <a:solidFill>
                  <a:srgbClr val="C6D4EB"/>
                </a:solidFill>
              </a:rPr>
              <a:t>Cash, records, and obligations change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6CD4982C-F672-4322-92D1-1A9A385F55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495800"/>
            <a:ext cx="10515600" cy="571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B23A48"/>
                </a:solidFill>
              </a:defRPr>
            </a:pPr>
            <a:r>
              <a:rPr sz="1500" b="1">
                <a:solidFill>
                  <a:srgbClr val="B23A48"/>
                </a:solidFill>
              </a:rPr>
              <a:t>Wrong amount  |  Duplicate invoice  |  Unauthorized vendor  |  Missing approval  |  Valid payment blocked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9D0ACBF-D78B-4407-B69B-0B817E8D8F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5448300"/>
            <a:ext cx="105156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050" b="0">
                <a:solidFill>
                  <a:srgbClr val="53657F"/>
                </a:solidFill>
              </a:defRPr>
            </a:pPr>
            <a:r>
              <a:rPr sz="1050" b="0">
                <a:solidFill>
                  <a:srgbClr val="53657F"/>
                </a:solidFill>
              </a:rPr>
              <a:t>Illustrative workflow - not a claim of customer deployment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04C23676-F977-47FA-AE34-6BCA5058F3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96050"/>
            <a:ext cx="4000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53657F"/>
                </a:solidFill>
              </a:defRPr>
            </a:pPr>
            <a:r>
              <a:rPr sz="750" b="1">
                <a:solidFill>
                  <a:srgbClr val="53657F"/>
                </a:solidFill>
              </a:rPr>
              <a:t>NOVAFUSE TECHNOLOGIES</a:t>
            </a:r>
          </a:p>
        </p:txBody>
      </p:sp>
    </p:spTree>
    <p:extLst>
      <p:ext uri="{BB962C8B-B14F-4D97-AF65-F5344CB8AC3E}">
        <p14:creationId xmlns:p14="http://schemas.microsoft.com/office/powerpoint/2010/main" val="594177629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3" name="kicker">
            <a:extLst xmlns:a="http://schemas.openxmlformats.org/drawingml/2006/main">
              <a:ext uri="{FF2B5EF4-FFF2-40B4-BE49-F238E27FC236}">
                <a16:creationId xmlns:a16="http://schemas.microsoft.com/office/drawing/2014/main" id="{806E0D09-4579-41CF-936E-27DE7CB72B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57200"/>
            <a:ext cx="7239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075EC7"/>
                </a:solidFill>
              </a:defRPr>
            </a:pPr>
            <a:r>
              <a:rPr sz="975" b="1">
                <a:solidFill>
                  <a:srgbClr val="075EC7"/>
                </a:solidFill>
              </a:rPr>
              <a:t>THE CURRENT PATH</a:t>
            </a:r>
          </a:p>
        </p:txBody>
      </p:sp>
      <p:sp>
        <p:nvSpPr>
          <p:cNvPr id="2" name="slide-number">
            <a:extLst xmlns:a="http://schemas.openxmlformats.org/drawingml/2006/main">
              <a:ext uri="{FF2B5EF4-FFF2-40B4-BE49-F238E27FC236}">
                <a16:creationId xmlns:a16="http://schemas.microsoft.com/office/drawing/2014/main" id="{E70C0300-D71F-448D-A917-3ACC7DD0A9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4572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75" b="1">
                <a:solidFill>
                  <a:srgbClr val="53657F"/>
                </a:solidFill>
              </a:defRPr>
            </a:pPr>
            <a:r>
              <a:rPr sz="975" b="1">
                <a:solidFill>
                  <a:srgbClr val="53657F"/>
                </a:solidFill>
              </a:rPr>
              <a:t>05</a:t>
            </a:r>
          </a:p>
        </p:txBody>
      </p:sp>
      <p:sp>
        <p:nvSpPr>
          <p:cNvPr id="3" name="title">
            <a:extLst xmlns:a="http://schemas.openxmlformats.org/drawingml/2006/main">
              <a:ext uri="{FF2B5EF4-FFF2-40B4-BE49-F238E27FC236}">
                <a16:creationId xmlns:a16="http://schemas.microsoft.com/office/drawing/2014/main" id="{F6980177-D12C-4311-8C80-08782D0B71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838200"/>
            <a:ext cx="10820400" cy="876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061A3D"/>
                </a:solidFill>
              </a:defRPr>
            </a:pPr>
            <a:r>
              <a:rPr sz="3000" b="1">
                <a:solidFill>
                  <a:srgbClr val="061A3D"/>
                </a:solidFill>
              </a:rPr>
              <a:t>The payment completes. The questions come afterward.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FC6520C-CC39-4314-A419-AB6230D182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52600"/>
            <a:ext cx="8382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5EC7"/>
          </a:solidFill>
          <a:ln xmlns:a="http://schemas.openxmlformats.org/drawingml/2006/main" w="0">
            <a:solidFill>
              <a:srgbClr val="075EC7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6537F61-363E-40D9-9C08-C535E5D63D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724150"/>
            <a:ext cx="1809750" cy="990600"/>
          </a:xfrm>
          <a:prstGeom xmlns:a="http://schemas.openxmlformats.org/drawingml/2006/main" prst="roundRect">
            <a:avLst>
              <a:gd name="adj" fmla="val 11538"/>
            </a:avLst>
          </a:prstGeom>
          <a:solidFill xmlns:a="http://schemas.openxmlformats.org/drawingml/2006/main">
            <a:srgbClr val="F3F7FC"/>
          </a:solidFill>
          <a:ln xmlns:a="http://schemas.openxmlformats.org/drawingml/2006/main" w="9525">
            <a:solidFill>
              <a:srgbClr val="D7E1EF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4D38089-E246-4291-BDBA-B730F719AC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2867025"/>
            <a:ext cx="15049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061A3D"/>
                </a:solidFill>
              </a:defRPr>
            </a:pPr>
            <a:r>
              <a:rPr sz="1350" b="1">
                <a:solidFill>
                  <a:srgbClr val="061A3D"/>
                </a:solidFill>
              </a:rPr>
              <a:t>REQUEST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A671F1C-3719-4CDD-8B0C-5FF94B17CA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3190875"/>
            <a:ext cx="150495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53657F"/>
                </a:solidFill>
              </a:defRPr>
            </a:pPr>
            <a:r>
              <a:rPr sz="975" b="0">
                <a:solidFill>
                  <a:srgbClr val="53657F"/>
                </a:solidFill>
              </a:rPr>
              <a:t>Invoice and context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6CA7EF8-4978-426E-9343-546CFBDEBF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62250" y="3028950"/>
            <a:ext cx="2857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2100" b="1">
                <a:solidFill>
                  <a:srgbClr val="F5A623"/>
                </a:solidFill>
              </a:defRPr>
            </a:pPr>
            <a:r>
              <a:rPr sz="2100" b="1">
                <a:solidFill>
                  <a:srgbClr val="F5A623"/>
                </a:solidFill>
              </a:rPr>
              <a:t>&gt;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7240215-BFCB-49BD-8F22-1EE5E1E166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62300" y="2724150"/>
            <a:ext cx="1809750" cy="990600"/>
          </a:xfrm>
          <a:prstGeom xmlns:a="http://schemas.openxmlformats.org/drawingml/2006/main" prst="roundRect">
            <a:avLst>
              <a:gd name="adj" fmla="val 11538"/>
            </a:avLst>
          </a:prstGeom>
          <a:solidFill xmlns:a="http://schemas.openxmlformats.org/drawingml/2006/main">
            <a:srgbClr val="F3F7FC"/>
          </a:solidFill>
          <a:ln xmlns:a="http://schemas.openxmlformats.org/drawingml/2006/main" w="9525">
            <a:solidFill>
              <a:srgbClr val="D7E1EF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C99886C-B872-43BB-97C0-2B3B5CF25E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14700" y="2867025"/>
            <a:ext cx="15049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061A3D"/>
                </a:solidFill>
              </a:defRPr>
            </a:pPr>
            <a:r>
              <a:rPr sz="1350" b="1">
                <a:solidFill>
                  <a:srgbClr val="061A3D"/>
                </a:solidFill>
              </a:rPr>
              <a:t>AI OUTPUT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386D8D2-A422-46E8-8EFD-5C8DBF6E62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14700" y="3190875"/>
            <a:ext cx="150495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53657F"/>
                </a:solidFill>
              </a:defRPr>
            </a:pPr>
            <a:r>
              <a:rPr sz="975" b="0">
                <a:solidFill>
                  <a:srgbClr val="53657F"/>
                </a:solidFill>
              </a:rPr>
              <a:t>Approve or reject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7907F96-7DF7-459A-90C5-381F70F684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0" y="3028950"/>
            <a:ext cx="2857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2100" b="1">
                <a:solidFill>
                  <a:srgbClr val="F5A623"/>
                </a:solidFill>
              </a:defRPr>
            </a:pPr>
            <a:r>
              <a:rPr sz="2100" b="1">
                <a:solidFill>
                  <a:srgbClr val="F5A623"/>
                </a:solidFill>
              </a:rPr>
              <a:t>&gt;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99F6AE0-2AED-4E82-9E0D-28C3816FD9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43550" y="2724150"/>
            <a:ext cx="1809750" cy="990600"/>
          </a:xfrm>
          <a:prstGeom xmlns:a="http://schemas.openxmlformats.org/drawingml/2006/main" prst="roundRect">
            <a:avLst>
              <a:gd name="adj" fmla="val 11538"/>
            </a:avLst>
          </a:prstGeom>
          <a:solidFill xmlns:a="http://schemas.openxmlformats.org/drawingml/2006/main">
            <a:srgbClr val="FFF5DF"/>
          </a:solidFill>
          <a:ln xmlns:a="http://schemas.openxmlformats.org/drawingml/2006/main" w="9525">
            <a:solidFill>
              <a:srgbClr val="F5A623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18EAD30-C89A-4BF1-80CD-50C66293F3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95950" y="2867025"/>
            <a:ext cx="15049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061A3D"/>
                </a:solidFill>
              </a:defRPr>
            </a:pPr>
            <a:r>
              <a:rPr sz="1350" b="1">
                <a:solidFill>
                  <a:srgbClr val="061A3D"/>
                </a:solidFill>
              </a:rPr>
              <a:t>PAYMENT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383D117-00B6-456F-8F0D-6DD9ECFEAC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95950" y="3190875"/>
            <a:ext cx="150495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53657F"/>
                </a:solidFill>
              </a:defRPr>
            </a:pPr>
            <a:r>
              <a:rPr sz="975" b="0">
                <a:solidFill>
                  <a:srgbClr val="53657F"/>
                </a:solidFill>
              </a:rPr>
              <a:t>Action completes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387E9E1-23AD-4B7C-AEED-52EA6CC566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028950"/>
            <a:ext cx="2857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2100" b="1">
                <a:solidFill>
                  <a:srgbClr val="F5A623"/>
                </a:solidFill>
              </a:defRPr>
            </a:pPr>
            <a:r>
              <a:rPr sz="2100" b="1">
                <a:solidFill>
                  <a:srgbClr val="F5A623"/>
                </a:solidFill>
              </a:rPr>
              <a:t>&gt;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2E78D01-D44C-42D0-BE31-997FCFCD0E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24800" y="2724150"/>
            <a:ext cx="2209800" cy="990600"/>
          </a:xfrm>
          <a:prstGeom xmlns:a="http://schemas.openxmlformats.org/drawingml/2006/main" prst="roundRect">
            <a:avLst>
              <a:gd name="adj" fmla="val 11538"/>
            </a:avLst>
          </a:prstGeom>
          <a:solidFill xmlns:a="http://schemas.openxmlformats.org/drawingml/2006/main">
            <a:srgbClr val="FCECEF"/>
          </a:solidFill>
          <a:ln xmlns:a="http://schemas.openxmlformats.org/drawingml/2006/main" w="9525">
            <a:solidFill>
              <a:srgbClr val="E5A7AF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E922116-22C2-4E47-B365-8B27C8DB89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867025"/>
            <a:ext cx="19050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061A3D"/>
                </a:solidFill>
              </a:defRPr>
            </a:pPr>
            <a:r>
              <a:rPr sz="1350" b="1">
                <a:solidFill>
                  <a:srgbClr val="061A3D"/>
                </a:solidFill>
              </a:rPr>
              <a:t>LOGS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D98ABCA-5BAC-4E9C-BBC3-5AECE2363C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190875"/>
            <a:ext cx="190500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53657F"/>
                </a:solidFill>
              </a:defRPr>
            </a:pPr>
            <a:r>
              <a:rPr sz="975" b="0">
                <a:solidFill>
                  <a:srgbClr val="53657F"/>
                </a:solidFill>
              </a:rPr>
              <a:t>People investigate later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917F205-32E4-4855-B78D-FAFFEA6DBE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4343400"/>
            <a:ext cx="99822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2025" b="1">
                <a:solidFill>
                  <a:srgbClr val="061A3D"/>
                </a:solidFill>
              </a:defRPr>
            </a:pPr>
            <a:r>
              <a:rPr sz="2025" b="1">
                <a:solidFill>
                  <a:srgbClr val="061A3D"/>
                </a:solidFill>
              </a:rPr>
              <a:t>The model may be accurate. The workflow may still produce the wrong business outcome.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B349504A-77DF-4682-B56F-34B0BEB37B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28750" y="5067300"/>
            <a:ext cx="93345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0">
                <a:solidFill>
                  <a:srgbClr val="53657F"/>
                </a:solidFill>
              </a:defRPr>
            </a:pPr>
            <a:r>
              <a:rPr sz="1350" b="0">
                <a:solidFill>
                  <a:srgbClr val="53657F"/>
                </a:solidFill>
              </a:rPr>
              <a:t>Monitoring tells you what happened. It does not always prevent the action that should not happen.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D6F8ED9B-2252-4D2A-8DBE-43978076FF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96050"/>
            <a:ext cx="4000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53657F"/>
                </a:solidFill>
              </a:defRPr>
            </a:pPr>
            <a:r>
              <a:rPr sz="750" b="1">
                <a:solidFill>
                  <a:srgbClr val="53657F"/>
                </a:solidFill>
              </a:rPr>
              <a:t>NOVAFUSE TECHNOLOGIES</a:t>
            </a:r>
          </a:p>
        </p:txBody>
      </p:sp>
    </p:spTree>
    <p:extLst>
      <p:ext uri="{BB962C8B-B14F-4D97-AF65-F5344CB8AC3E}">
        <p14:creationId xmlns:p14="http://schemas.microsoft.com/office/powerpoint/2010/main" val="1237021820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061A3D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7" name="kicker">
            <a:extLst xmlns:a="http://schemas.openxmlformats.org/drawingml/2006/main">
              <a:ext uri="{FF2B5EF4-FFF2-40B4-BE49-F238E27FC236}">
                <a16:creationId xmlns:a16="http://schemas.microsoft.com/office/drawing/2014/main" id="{1AA5ACAD-EA07-4692-B880-4F8B34071F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57200"/>
            <a:ext cx="7239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86BCFF"/>
                </a:solidFill>
              </a:defRPr>
            </a:pPr>
            <a:r>
              <a:rPr sz="975" b="1">
                <a:solidFill>
                  <a:srgbClr val="86BCFF"/>
                </a:solidFill>
              </a:rPr>
              <a:t>THE NOVAFUSE PATH</a:t>
            </a:r>
          </a:p>
        </p:txBody>
      </p:sp>
      <p:sp>
        <p:nvSpPr>
          <p:cNvPr id="2" name="slide-number">
            <a:extLst xmlns:a="http://schemas.openxmlformats.org/drawingml/2006/main">
              <a:ext uri="{FF2B5EF4-FFF2-40B4-BE49-F238E27FC236}">
                <a16:creationId xmlns:a16="http://schemas.microsoft.com/office/drawing/2014/main" id="{B91D520F-5FE6-4FDE-8396-E79B9C3E75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4572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75" b="1">
                <a:solidFill>
                  <a:srgbClr val="86BCFF"/>
                </a:solidFill>
              </a:defRPr>
            </a:pPr>
            <a:r>
              <a:rPr sz="975" b="1">
                <a:solidFill>
                  <a:srgbClr val="86BCFF"/>
                </a:solidFill>
              </a:rPr>
              <a:t>06</a:t>
            </a:r>
          </a:p>
        </p:txBody>
      </p:sp>
      <p:sp>
        <p:nvSpPr>
          <p:cNvPr id="3" name="title">
            <a:extLst xmlns:a="http://schemas.openxmlformats.org/drawingml/2006/main">
              <a:ext uri="{FF2B5EF4-FFF2-40B4-BE49-F238E27FC236}">
                <a16:creationId xmlns:a16="http://schemas.microsoft.com/office/drawing/2014/main" id="{1BDB63C5-E3AE-444D-8B95-03D5C0CF49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838200"/>
            <a:ext cx="10820400" cy="876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FFFFFF"/>
                </a:solidFill>
              </a:defRPr>
            </a:pPr>
            <a:r>
              <a:rPr sz="3000" b="1">
                <a:solidFill>
                  <a:srgbClr val="FFFFFF"/>
                </a:solidFill>
              </a:rPr>
              <a:t>Keep the systems. Add a decision point before the effect.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5D62703-4837-447F-9E1A-C51564BEA3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52600"/>
            <a:ext cx="8382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5A623"/>
          </a:solidFill>
          <a:ln xmlns:a="http://schemas.openxmlformats.org/drawingml/2006/main" w="0">
            <a:solidFill>
              <a:srgbClr val="F5A623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66C34BE-987D-4549-801C-F8B5DF0CCA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667000"/>
            <a:ext cx="1752600" cy="1066800"/>
          </a:xfrm>
          <a:prstGeom xmlns:a="http://schemas.openxmlformats.org/drawingml/2006/main" prst="roundRect">
            <a:avLst>
              <a:gd name="adj" fmla="val 10714"/>
            </a:avLst>
          </a:prstGeom>
          <a:solidFill xmlns:a="http://schemas.openxmlformats.org/drawingml/2006/main">
            <a:srgbClr val="102A55"/>
          </a:solidFill>
          <a:ln xmlns:a="http://schemas.openxmlformats.org/drawingml/2006/main" w="9525">
            <a:solidFill>
              <a:srgbClr val="315989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6EA8BC7-CE05-4C32-BEE7-95F1C5E111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2809875"/>
            <a:ext cx="14478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FFFFF"/>
                </a:solidFill>
              </a:defRPr>
            </a:pPr>
            <a:r>
              <a:rPr sz="1350" b="1">
                <a:solidFill>
                  <a:srgbClr val="FFFFFF"/>
                </a:solidFill>
              </a:rPr>
              <a:t>REQUEST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470B85E-2B0D-4AED-84DE-93C421CE11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3133725"/>
            <a:ext cx="14478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C6D4EB"/>
                </a:solidFill>
              </a:defRPr>
            </a:pPr>
            <a:r>
              <a:rPr sz="975" b="0">
                <a:solidFill>
                  <a:srgbClr val="C6D4EB"/>
                </a:solidFill>
              </a:rPr>
              <a:t>Same invoice and workflow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8949904-A3CB-43CF-9B7A-A48070AC85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57450" y="3028950"/>
            <a:ext cx="2857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2100" b="1">
                <a:solidFill>
                  <a:srgbClr val="F5A623"/>
                </a:solidFill>
              </a:defRPr>
            </a:pPr>
            <a:r>
              <a:rPr sz="2100" b="1">
                <a:solidFill>
                  <a:srgbClr val="F5A623"/>
                </a:solidFill>
              </a:rPr>
              <a:t>&gt;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6C13D10-0732-4B29-9C48-C709D1151C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38450" y="2667000"/>
            <a:ext cx="1752600" cy="1066800"/>
          </a:xfrm>
          <a:prstGeom xmlns:a="http://schemas.openxmlformats.org/drawingml/2006/main" prst="roundRect">
            <a:avLst>
              <a:gd name="adj" fmla="val 10714"/>
            </a:avLst>
          </a:prstGeom>
          <a:solidFill xmlns:a="http://schemas.openxmlformats.org/drawingml/2006/main">
            <a:srgbClr val="102A55"/>
          </a:solidFill>
          <a:ln xmlns:a="http://schemas.openxmlformats.org/drawingml/2006/main" w="9525">
            <a:solidFill>
              <a:srgbClr val="315989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6DF8254-7B81-41E7-8AE4-A3A57B2390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90850" y="2809875"/>
            <a:ext cx="14478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FFFFF"/>
                </a:solidFill>
              </a:defRPr>
            </a:pPr>
            <a:r>
              <a:rPr sz="1350" b="1">
                <a:solidFill>
                  <a:srgbClr val="FFFFFF"/>
                </a:solidFill>
              </a:rPr>
              <a:t>AI OUTPUT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5846E960-FA88-4255-B457-E59B0D6AB9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90850" y="3133725"/>
            <a:ext cx="14478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C6D4EB"/>
                </a:solidFill>
              </a:defRPr>
            </a:pPr>
            <a:r>
              <a:rPr sz="975" b="0">
                <a:solidFill>
                  <a:srgbClr val="C6D4EB"/>
                </a:solidFill>
              </a:rPr>
              <a:t>Same model or automation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5346F7F-0C8D-4E8A-A6D7-87C14EA4B7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86300" y="3028950"/>
            <a:ext cx="2857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2100" b="1">
                <a:solidFill>
                  <a:srgbClr val="F5A623"/>
                </a:solidFill>
              </a:defRPr>
            </a:pPr>
            <a:r>
              <a:rPr sz="2100" b="1">
                <a:solidFill>
                  <a:srgbClr val="F5A623"/>
                </a:solidFill>
              </a:rPr>
              <a:t>&gt;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5698966-C178-4B8C-A6C8-09DA9A0134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067300" y="2476500"/>
            <a:ext cx="2152650" cy="1447800"/>
          </a:xfrm>
          <a:prstGeom xmlns:a="http://schemas.openxmlformats.org/drawingml/2006/main" prst="roundRect">
            <a:avLst>
              <a:gd name="adj" fmla="val 7895"/>
            </a:avLst>
          </a:prstGeom>
          <a:solidFill xmlns:a="http://schemas.openxmlformats.org/drawingml/2006/main">
            <a:srgbClr val="0B5AAE"/>
          </a:solidFill>
          <a:ln xmlns:a="http://schemas.openxmlformats.org/drawingml/2006/main" w="9525">
            <a:solidFill>
              <a:srgbClr val="82B7FF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3A56299-89E4-4DE1-91C7-7413BCC3B9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19700" y="2619375"/>
            <a:ext cx="18478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FFFFF"/>
                </a:solidFill>
              </a:defRPr>
            </a:pPr>
            <a:r>
              <a:rPr sz="1350" b="1">
                <a:solidFill>
                  <a:srgbClr val="FFFFFF"/>
                </a:solidFill>
              </a:rPr>
              <a:t>CHECK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87641F5-96A4-4B60-86DA-94459790BB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19700" y="2943225"/>
            <a:ext cx="1847850" cy="895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C6D4EB"/>
                </a:solidFill>
              </a:defRPr>
            </a:pPr>
            <a:r>
              <a:rPr sz="975" b="0">
                <a:solidFill>
                  <a:srgbClr val="C6D4EB"/>
                </a:solidFill>
              </a:rPr>
              <a:t>Identity, amount, vendor, approval, evidence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4AE364C-358C-46D9-B519-E9944AA779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15200" y="3028950"/>
            <a:ext cx="2857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2100" b="1">
                <a:solidFill>
                  <a:srgbClr val="F5A623"/>
                </a:solidFill>
              </a:defRPr>
            </a:pPr>
            <a:r>
              <a:rPr sz="2100" b="1">
                <a:solidFill>
                  <a:srgbClr val="F5A623"/>
                </a:solidFill>
              </a:rPr>
              <a:t>&gt;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731F5AC-B775-4125-BE52-61D774A444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96200" y="2667000"/>
            <a:ext cx="1752600" cy="1066800"/>
          </a:xfrm>
          <a:prstGeom xmlns:a="http://schemas.openxmlformats.org/drawingml/2006/main" prst="roundRect">
            <a:avLst>
              <a:gd name="adj" fmla="val 10714"/>
            </a:avLst>
          </a:prstGeom>
          <a:solidFill xmlns:a="http://schemas.openxmlformats.org/drawingml/2006/main">
            <a:srgbClr val="102A55"/>
          </a:solidFill>
          <a:ln xmlns:a="http://schemas.openxmlformats.org/drawingml/2006/main" w="9525">
            <a:solidFill>
              <a:srgbClr val="315989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7912189-7C58-4F6E-BA20-895F34929D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2809875"/>
            <a:ext cx="14478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FFFFF"/>
                </a:solidFill>
              </a:defRPr>
            </a:pPr>
            <a:r>
              <a:rPr sz="1350" b="1">
                <a:solidFill>
                  <a:srgbClr val="FFFFFF"/>
                </a:solidFill>
              </a:rPr>
              <a:t>DECISION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AA9E8EF-6F17-460F-83C8-A92369D185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3133725"/>
            <a:ext cx="14478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C6D4EB"/>
                </a:solidFill>
              </a:defRPr>
            </a:pPr>
            <a:r>
              <a:rPr sz="975" b="0">
                <a:solidFill>
                  <a:srgbClr val="C6D4EB"/>
                </a:solidFill>
              </a:rPr>
              <a:t>Go forward or stop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80DCC9C-F993-4B31-83EE-E6746D7C4D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44050" y="3028950"/>
            <a:ext cx="28575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2100" b="1">
                <a:solidFill>
                  <a:srgbClr val="F5A623"/>
                </a:solidFill>
              </a:defRPr>
            </a:pPr>
            <a:r>
              <a:rPr sz="2100" b="1">
                <a:solidFill>
                  <a:srgbClr val="F5A623"/>
                </a:solidFill>
              </a:rPr>
              <a:t>&gt;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5EDB2506-5EB8-4DE8-A942-6E71BE03AC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25050" y="2667000"/>
            <a:ext cx="1657350" cy="1066800"/>
          </a:xfrm>
          <a:prstGeom xmlns:a="http://schemas.openxmlformats.org/drawingml/2006/main" prst="roundRect">
            <a:avLst>
              <a:gd name="adj" fmla="val 10714"/>
            </a:avLst>
          </a:prstGeom>
          <a:solidFill xmlns:a="http://schemas.openxmlformats.org/drawingml/2006/main">
            <a:srgbClr val="173F34"/>
          </a:solidFill>
          <a:ln xmlns:a="http://schemas.openxmlformats.org/drawingml/2006/main" w="9525">
            <a:solidFill>
              <a:srgbClr val="43B48D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E6CB9491-CC58-4235-91E4-79A21DFEFB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77450" y="2809875"/>
            <a:ext cx="13525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FFFFF"/>
                </a:solidFill>
              </a:defRPr>
            </a:pPr>
            <a:r>
              <a:rPr sz="1350" b="1">
                <a:solidFill>
                  <a:srgbClr val="FFFFFF"/>
                </a:solidFill>
              </a:rPr>
              <a:t>RECORD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05B58E99-2055-429F-9106-1A51B216C0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77450" y="3133725"/>
            <a:ext cx="135255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C6D4EB"/>
                </a:solidFill>
              </a:defRPr>
            </a:pPr>
            <a:r>
              <a:rPr sz="975" b="0">
                <a:solidFill>
                  <a:srgbClr val="C6D4EB"/>
                </a:solidFill>
              </a:rPr>
              <a:t>What happened, why, and what it cost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4A6C40B8-5E18-4DBE-A8DF-C237FAD103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4552950"/>
            <a:ext cx="10287000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2100" b="1">
                <a:solidFill>
                  <a:srgbClr val="FFFFFF"/>
                </a:solidFill>
              </a:defRPr>
            </a:pPr>
            <a:r>
              <a:rPr sz="2100" b="1">
                <a:solidFill>
                  <a:srgbClr val="FFFFFF"/>
                </a:solidFill>
              </a:rPr>
              <a:t>The control becomes part of the action - not an explanation added after it.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6F39A74E-074F-42BC-A774-8D222D4802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5257800"/>
            <a:ext cx="9791700" cy="495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275" b="0">
                <a:solidFill>
                  <a:srgbClr val="C6D4EB"/>
                </a:solidFill>
              </a:defRPr>
            </a:pPr>
            <a:r>
              <a:rPr sz="1275" b="0">
                <a:solidFill>
                  <a:srgbClr val="C6D4EB"/>
                </a:solidFill>
              </a:rPr>
              <a:t>NovaFuse does not require the company to replace its AI, payment platform, accounting system, or workflow first.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F23B3092-8FF7-4250-B8C4-16F9AB9481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96050"/>
            <a:ext cx="4000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A9BFDA"/>
                </a:solidFill>
              </a:defRPr>
            </a:pPr>
            <a:r>
              <a:rPr sz="750" b="1">
                <a:solidFill>
                  <a:srgbClr val="A9BFDA"/>
                </a:solidFill>
              </a:rPr>
              <a:t>NOVAFUSE TECHNOLOGIES</a:t>
            </a:r>
          </a:p>
        </p:txBody>
      </p:sp>
    </p:spTree>
    <p:extLst>
      <p:ext uri="{BB962C8B-B14F-4D97-AF65-F5344CB8AC3E}">
        <p14:creationId xmlns:p14="http://schemas.microsoft.com/office/powerpoint/2010/main" val="882391740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F3F7FC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9" name="kicker">
            <a:extLst xmlns:a="http://schemas.openxmlformats.org/drawingml/2006/main">
              <a:ext uri="{FF2B5EF4-FFF2-40B4-BE49-F238E27FC236}">
                <a16:creationId xmlns:a16="http://schemas.microsoft.com/office/drawing/2014/main" id="{E648EC12-F844-408C-94C2-097386863C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57200"/>
            <a:ext cx="7239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075EC7"/>
                </a:solidFill>
              </a:defRPr>
            </a:pPr>
            <a:r>
              <a:rPr sz="975" b="1">
                <a:solidFill>
                  <a:srgbClr val="075EC7"/>
                </a:solidFill>
              </a:rPr>
              <a:t>ACTION-LEVEL ECONOMICS</a:t>
            </a:r>
          </a:p>
        </p:txBody>
      </p:sp>
      <p:sp>
        <p:nvSpPr>
          <p:cNvPr id="2" name="slide-number">
            <a:extLst xmlns:a="http://schemas.openxmlformats.org/drawingml/2006/main">
              <a:ext uri="{FF2B5EF4-FFF2-40B4-BE49-F238E27FC236}">
                <a16:creationId xmlns:a16="http://schemas.microsoft.com/office/drawing/2014/main" id="{63DB0A95-6206-4CB9-A414-107A3734CF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4572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75" b="1">
                <a:solidFill>
                  <a:srgbClr val="53657F"/>
                </a:solidFill>
              </a:defRPr>
            </a:pPr>
            <a:r>
              <a:rPr sz="975" b="1">
                <a:solidFill>
                  <a:srgbClr val="53657F"/>
                </a:solidFill>
              </a:rPr>
              <a:t>07</a:t>
            </a:r>
          </a:p>
        </p:txBody>
      </p:sp>
      <p:sp>
        <p:nvSpPr>
          <p:cNvPr id="3" name="title">
            <a:extLst xmlns:a="http://schemas.openxmlformats.org/drawingml/2006/main">
              <a:ext uri="{FF2B5EF4-FFF2-40B4-BE49-F238E27FC236}">
                <a16:creationId xmlns:a16="http://schemas.microsoft.com/office/drawing/2014/main" id="{20F37E45-86E6-42E3-8C85-66AEB9D0C8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838200"/>
            <a:ext cx="10820400" cy="876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061A3D"/>
                </a:solidFill>
              </a:defRPr>
            </a:pPr>
            <a:r>
              <a:rPr sz="3000" b="1">
                <a:solidFill>
                  <a:srgbClr val="061A3D"/>
                </a:solidFill>
              </a:rPr>
              <a:t>Measure the result where the money moves.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27AD6A5-932C-4A40-B14A-A7FB33F765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52600"/>
            <a:ext cx="8382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5EC7"/>
          </a:solidFill>
          <a:ln xmlns:a="http://schemas.openxmlformats.org/drawingml/2006/main" w="0">
            <a:solidFill>
              <a:srgbClr val="075EC7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5DD3922-9A63-4069-86EA-32094C3BF4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266950"/>
            <a:ext cx="4476750" cy="2514600"/>
          </a:xfrm>
          <a:prstGeom xmlns:a="http://schemas.openxmlformats.org/drawingml/2006/main" prst="roundRect">
            <a:avLst>
              <a:gd name="adj" fmla="val 454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7E1EF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01433E1-0A89-4EC1-8338-21055DBBA0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" y="2552700"/>
            <a:ext cx="39052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200" b="1">
                <a:solidFill>
                  <a:srgbClr val="167A5A"/>
                </a:solidFill>
              </a:defRPr>
            </a:pPr>
            <a:r>
              <a:rPr sz="1200" b="1">
                <a:solidFill>
                  <a:srgbClr val="167A5A"/>
                </a:solidFill>
              </a:rPr>
              <a:t>VALUE CREATED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CAF18C82-828D-4149-807B-B9040417D3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3105150"/>
            <a:ext cx="37147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061A3D"/>
                </a:solidFill>
              </a:defRPr>
            </a:pPr>
            <a:r>
              <a:rPr sz="1650" b="1">
                <a:solidFill>
                  <a:srgbClr val="061A3D"/>
                </a:solidFill>
              </a:rPr>
              <a:t>Mistakes stopped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D20FC82-74BD-4414-A946-84C890267F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3543300"/>
            <a:ext cx="37147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061A3D"/>
                </a:solidFill>
              </a:defRPr>
            </a:pPr>
            <a:r>
              <a:rPr sz="1650" b="1">
                <a:solidFill>
                  <a:srgbClr val="061A3D"/>
                </a:solidFill>
              </a:rPr>
              <a:t>Good actions preserved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CBA10F9-4F03-4069-B3AA-C48A0D299A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3981450"/>
            <a:ext cx="37147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061A3D"/>
                </a:solidFill>
              </a:defRPr>
            </a:pPr>
            <a:r>
              <a:rPr sz="1650" b="1">
                <a:solidFill>
                  <a:srgbClr val="061A3D"/>
                </a:solidFill>
              </a:rPr>
              <a:t>Time and review saved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C418DD8-1C21-4EA3-A198-43F3363E4D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695950" y="3190875"/>
            <a:ext cx="800100" cy="571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3600" b="1">
                <a:solidFill>
                  <a:srgbClr val="F5A623"/>
                </a:solidFill>
              </a:defRPr>
            </a:pPr>
            <a:r>
              <a:rPr sz="3600" b="1">
                <a:solidFill>
                  <a:srgbClr val="F5A623"/>
                </a:solidFill>
              </a:rPr>
              <a:t>-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1E9872A-1DFD-4CBF-A774-85B2FB1520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72300" y="2266950"/>
            <a:ext cx="4476750" cy="2514600"/>
          </a:xfrm>
          <a:prstGeom xmlns:a="http://schemas.openxmlformats.org/drawingml/2006/main" prst="roundRect">
            <a:avLst>
              <a:gd name="adj" fmla="val 4545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7E1EF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8A49876-9ADE-4DF2-8697-F829A830F8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552700"/>
            <a:ext cx="39433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200" b="1">
                <a:solidFill>
                  <a:srgbClr val="B23A48"/>
                </a:solidFill>
              </a:defRPr>
            </a:pPr>
            <a:r>
              <a:rPr sz="1200" b="1">
                <a:solidFill>
                  <a:srgbClr val="B23A48"/>
                </a:solidFill>
              </a:rPr>
              <a:t>COST ADDED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71A02C1-85BD-4C3D-B84A-E74A1D013B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77100" y="3105150"/>
            <a:ext cx="38671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061A3D"/>
                </a:solidFill>
              </a:defRPr>
            </a:pPr>
            <a:r>
              <a:rPr sz="1650" b="1">
                <a:solidFill>
                  <a:srgbClr val="061A3D"/>
                </a:solidFill>
              </a:rPr>
              <a:t>Setup and connection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0BFFBE4-C9B4-42F1-8A6C-DA57AF8042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77100" y="3543300"/>
            <a:ext cx="38671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061A3D"/>
                </a:solidFill>
              </a:defRPr>
            </a:pPr>
            <a:r>
              <a:rPr sz="1650" b="1">
                <a:solidFill>
                  <a:srgbClr val="061A3D"/>
                </a:solidFill>
              </a:rPr>
              <a:t>Checks and evaluation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1375E54-46A6-480C-AF50-DA2B527ADA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77100" y="3981450"/>
            <a:ext cx="38671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650" b="1">
                <a:solidFill>
                  <a:srgbClr val="061A3D"/>
                </a:solidFill>
              </a:defRPr>
            </a:pPr>
            <a:r>
              <a:rPr sz="1650" b="1">
                <a:solidFill>
                  <a:srgbClr val="061A3D"/>
                </a:solidFill>
              </a:rPr>
              <a:t>Evidence and operation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5539FC4-9098-40CB-AE3E-BF2DB1B6CA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52650" y="5219700"/>
            <a:ext cx="7886700" cy="590550"/>
          </a:xfrm>
          <a:prstGeom xmlns:a="http://schemas.openxmlformats.org/drawingml/2006/main" prst="roundRect">
            <a:avLst>
              <a:gd name="adj" fmla="val 19355"/>
            </a:avLst>
          </a:prstGeom>
          <a:solidFill xmlns:a="http://schemas.openxmlformats.org/drawingml/2006/main">
            <a:srgbClr val="061A3D"/>
          </a:solidFill>
          <a:ln xmlns:a="http://schemas.openxmlformats.org/drawingml/2006/main" w="9525">
            <a:solidFill>
              <a:srgbClr val="061A3D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FC77767-79A9-49EB-BED1-1246BA2835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24100" y="5381625"/>
            <a:ext cx="75438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FFFFFF"/>
                </a:solidFill>
              </a:defRPr>
            </a:pPr>
            <a:r>
              <a:rPr sz="1800" b="1">
                <a:solidFill>
                  <a:srgbClr val="FFFFFF"/>
                </a:solidFill>
              </a:rPr>
              <a:t>NET ECONOMIC BENEFIT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3EC207A-B87D-4182-9138-C168D71E73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96050"/>
            <a:ext cx="4000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53657F"/>
                </a:solidFill>
              </a:defRPr>
            </a:pPr>
            <a:r>
              <a:rPr sz="750" b="1">
                <a:solidFill>
                  <a:srgbClr val="53657F"/>
                </a:solidFill>
              </a:rPr>
              <a:t>NOVAFUSE TECHNOLOGIES</a:t>
            </a:r>
          </a:p>
        </p:txBody>
      </p:sp>
    </p:spTree>
    <p:extLst>
      <p:ext uri="{BB962C8B-B14F-4D97-AF65-F5344CB8AC3E}">
        <p14:creationId xmlns:p14="http://schemas.microsoft.com/office/powerpoint/2010/main" val="1764663079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FFFFFF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8" name="kicker">
            <a:extLst xmlns:a="http://schemas.openxmlformats.org/drawingml/2006/main">
              <a:ext uri="{FF2B5EF4-FFF2-40B4-BE49-F238E27FC236}">
                <a16:creationId xmlns:a16="http://schemas.microsoft.com/office/drawing/2014/main" id="{6C042DDA-E36A-4C21-B0DC-67643D48B6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57200"/>
            <a:ext cx="7239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075EC7"/>
                </a:solidFill>
              </a:defRPr>
            </a:pPr>
            <a:r>
              <a:rPr sz="975" b="1">
                <a:solidFill>
                  <a:srgbClr val="075EC7"/>
                </a:solidFill>
              </a:rPr>
              <a:t>THE FIRST ENGAGEMENT</a:t>
            </a:r>
          </a:p>
        </p:txBody>
      </p:sp>
      <p:sp>
        <p:nvSpPr>
          <p:cNvPr id="2" name="slide-number">
            <a:extLst xmlns:a="http://schemas.openxmlformats.org/drawingml/2006/main">
              <a:ext uri="{FF2B5EF4-FFF2-40B4-BE49-F238E27FC236}">
                <a16:creationId xmlns:a16="http://schemas.microsoft.com/office/drawing/2014/main" id="{A51414D8-C9B7-48CF-9E93-3C6BB65112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4572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75" b="1">
                <a:solidFill>
                  <a:srgbClr val="53657F"/>
                </a:solidFill>
              </a:defRPr>
            </a:pPr>
            <a:r>
              <a:rPr sz="975" b="1">
                <a:solidFill>
                  <a:srgbClr val="53657F"/>
                </a:solidFill>
              </a:rPr>
              <a:t>08</a:t>
            </a:r>
          </a:p>
        </p:txBody>
      </p:sp>
      <p:sp>
        <p:nvSpPr>
          <p:cNvPr id="3" name="title">
            <a:extLst xmlns:a="http://schemas.openxmlformats.org/drawingml/2006/main">
              <a:ext uri="{FF2B5EF4-FFF2-40B4-BE49-F238E27FC236}">
                <a16:creationId xmlns:a16="http://schemas.microsoft.com/office/drawing/2014/main" id="{D1A8A8CD-70DB-4262-9994-1BBBD94144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838200"/>
            <a:ext cx="10820400" cy="876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061A3D"/>
                </a:solidFill>
              </a:defRPr>
            </a:pPr>
            <a:r>
              <a:rPr sz="3000" b="1">
                <a:solidFill>
                  <a:srgbClr val="061A3D"/>
                </a:solidFill>
              </a:rPr>
              <a:t>Prove one workflow before a wider rollout.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D4149C7-4DBE-440B-8938-8257FF330E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52600"/>
            <a:ext cx="8382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5EC7"/>
          </a:solidFill>
          <a:ln xmlns:a="http://schemas.openxmlformats.org/drawingml/2006/main" w="0">
            <a:solidFill>
              <a:srgbClr val="075EC7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56D2D74-0E7D-44E7-BE4A-B2421505BF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8650" y="2400300"/>
            <a:ext cx="2076450" cy="2133600"/>
          </a:xfrm>
          <a:prstGeom xmlns:a="http://schemas.openxmlformats.org/drawingml/2006/main" prst="roundRect">
            <a:avLst>
              <a:gd name="adj" fmla="val 5505"/>
            </a:avLst>
          </a:prstGeom>
          <a:solidFill xmlns:a="http://schemas.openxmlformats.org/drawingml/2006/main">
            <a:srgbClr val="F3F7FC"/>
          </a:solidFill>
          <a:ln xmlns:a="http://schemas.openxmlformats.org/drawingml/2006/main" w="9525">
            <a:solidFill>
              <a:srgbClr val="D7E1EF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499EFEF0-446A-4979-B120-74CC67AC88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571750"/>
            <a:ext cx="4000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2250" b="1">
                <a:solidFill>
                  <a:srgbClr val="F5A623"/>
                </a:solidFill>
              </a:defRPr>
            </a:pPr>
            <a:r>
              <a:rPr sz="2250" b="1">
                <a:solidFill>
                  <a:srgbClr val="F5A623"/>
                </a:solidFill>
              </a:rPr>
              <a:t>1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4633E2B-2EE0-4C8C-8B93-6DF74724A8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143250"/>
            <a:ext cx="17335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75" b="1">
                <a:solidFill>
                  <a:srgbClr val="061A3D"/>
                </a:solidFill>
              </a:defRPr>
            </a:pPr>
            <a:r>
              <a:rPr sz="1575" b="1">
                <a:solidFill>
                  <a:srgbClr val="061A3D"/>
                </a:solidFill>
              </a:rPr>
              <a:t>Choose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59FBBDA-4A64-4D2A-B0F5-9A443626AF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562350"/>
            <a:ext cx="173355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53657F"/>
                </a:solidFill>
              </a:defRPr>
            </a:pPr>
            <a:r>
              <a:rPr sz="1200" b="0">
                <a:solidFill>
                  <a:srgbClr val="53657F"/>
                </a:solidFill>
              </a:rPr>
              <a:t>One important AI-driven action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5B9F410-8F31-486F-A5A6-15AD471A80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52750" y="2400300"/>
            <a:ext cx="2076450" cy="2133600"/>
          </a:xfrm>
          <a:prstGeom xmlns:a="http://schemas.openxmlformats.org/drawingml/2006/main" prst="roundRect">
            <a:avLst>
              <a:gd name="adj" fmla="val 5505"/>
            </a:avLst>
          </a:prstGeom>
          <a:solidFill xmlns:a="http://schemas.openxmlformats.org/drawingml/2006/main">
            <a:srgbClr val="F3F7FC"/>
          </a:solidFill>
          <a:ln xmlns:a="http://schemas.openxmlformats.org/drawingml/2006/main" w="9525">
            <a:solidFill>
              <a:srgbClr val="D7E1EF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E4BB3F0-F075-4633-9325-F9FED6AF7C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24200" y="2571750"/>
            <a:ext cx="4000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2250" b="1">
                <a:solidFill>
                  <a:srgbClr val="F5A623"/>
                </a:solidFill>
              </a:defRPr>
            </a:pPr>
            <a:r>
              <a:rPr sz="2250" b="1">
                <a:solidFill>
                  <a:srgbClr val="F5A623"/>
                </a:solidFill>
              </a:rPr>
              <a:t>2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361CAA8-120A-447E-BCDB-1D797331DC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24200" y="3143250"/>
            <a:ext cx="17335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75" b="1">
                <a:solidFill>
                  <a:srgbClr val="061A3D"/>
                </a:solidFill>
              </a:defRPr>
            </a:pPr>
            <a:r>
              <a:rPr sz="1575" b="1">
                <a:solidFill>
                  <a:srgbClr val="061A3D"/>
                </a:solidFill>
              </a:rPr>
              <a:t>Define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3322582-D783-4AE6-8C62-05778BBA5A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24200" y="3562350"/>
            <a:ext cx="173355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53657F"/>
                </a:solidFill>
              </a:defRPr>
            </a:pPr>
            <a:r>
              <a:rPr sz="1200" b="0">
                <a:solidFill>
                  <a:srgbClr val="53657F"/>
                </a:solidFill>
              </a:rPr>
              <a:t>What should and should not happen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4A6BC29-E131-415E-8FBB-1685E80E97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76850" y="2400300"/>
            <a:ext cx="2076450" cy="2133600"/>
          </a:xfrm>
          <a:prstGeom xmlns:a="http://schemas.openxmlformats.org/drawingml/2006/main" prst="roundRect">
            <a:avLst>
              <a:gd name="adj" fmla="val 5505"/>
            </a:avLst>
          </a:prstGeom>
          <a:solidFill xmlns:a="http://schemas.openxmlformats.org/drawingml/2006/main">
            <a:srgbClr val="F3F7FC"/>
          </a:solidFill>
          <a:ln xmlns:a="http://schemas.openxmlformats.org/drawingml/2006/main" w="9525">
            <a:solidFill>
              <a:srgbClr val="D7E1EF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3FEAD93-1217-4336-843B-4B413311A0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48300" y="2571750"/>
            <a:ext cx="4000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2250" b="1">
                <a:solidFill>
                  <a:srgbClr val="F5A623"/>
                </a:solidFill>
              </a:defRPr>
            </a:pPr>
            <a:r>
              <a:rPr sz="2250" b="1">
                <a:solidFill>
                  <a:srgbClr val="F5A623"/>
                </a:solidFill>
              </a:rPr>
              <a:t>3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D2D9D0D-93C4-4542-964D-420B15DF16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48300" y="3143250"/>
            <a:ext cx="17335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75" b="1">
                <a:solidFill>
                  <a:srgbClr val="061A3D"/>
                </a:solidFill>
              </a:defRPr>
            </a:pPr>
            <a:r>
              <a:rPr sz="1575" b="1">
                <a:solidFill>
                  <a:srgbClr val="061A3D"/>
                </a:solidFill>
              </a:rPr>
              <a:t>Run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1DA602C-634D-46CF-8534-0839A4EEA7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48300" y="3562350"/>
            <a:ext cx="173355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53657F"/>
                </a:solidFill>
              </a:defRPr>
            </a:pPr>
            <a:r>
              <a:rPr sz="1200" b="0">
                <a:solidFill>
                  <a:srgbClr val="53657F"/>
                </a:solidFill>
              </a:rPr>
              <a:t>The current path and the controlled path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16F5C00-B981-4287-A5B5-2C5424945B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00950" y="2400300"/>
            <a:ext cx="2076450" cy="2133600"/>
          </a:xfrm>
          <a:prstGeom xmlns:a="http://schemas.openxmlformats.org/drawingml/2006/main" prst="roundRect">
            <a:avLst>
              <a:gd name="adj" fmla="val 5505"/>
            </a:avLst>
          </a:prstGeom>
          <a:solidFill xmlns:a="http://schemas.openxmlformats.org/drawingml/2006/main">
            <a:srgbClr val="F3F7FC"/>
          </a:solidFill>
          <a:ln xmlns:a="http://schemas.openxmlformats.org/drawingml/2006/main" w="9525">
            <a:solidFill>
              <a:srgbClr val="D7E1EF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5B8E7A3-610E-42DB-AA67-349AA4F926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72400" y="2571750"/>
            <a:ext cx="4000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2250" b="1">
                <a:solidFill>
                  <a:srgbClr val="F5A623"/>
                </a:solidFill>
              </a:defRPr>
            </a:pPr>
            <a:r>
              <a:rPr sz="2250" b="1">
                <a:solidFill>
                  <a:srgbClr val="F5A623"/>
                </a:solidFill>
              </a:rPr>
              <a:t>4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A0EB025-7267-48DE-8685-B6C99F804F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72400" y="3143250"/>
            <a:ext cx="17335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75" b="1">
                <a:solidFill>
                  <a:srgbClr val="061A3D"/>
                </a:solidFill>
              </a:defRPr>
            </a:pPr>
            <a:r>
              <a:rPr sz="1575" b="1">
                <a:solidFill>
                  <a:srgbClr val="061A3D"/>
                </a:solidFill>
              </a:rPr>
              <a:t>Inspect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CE91BC08-3AB2-47E8-8161-3AD84E2CAC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72400" y="3562350"/>
            <a:ext cx="173355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53657F"/>
                </a:solidFill>
              </a:defRPr>
            </a:pPr>
            <a:r>
              <a:rPr sz="1200" b="0">
                <a:solidFill>
                  <a:srgbClr val="53657F"/>
                </a:solidFill>
              </a:rPr>
              <a:t>Decisions, outcomes, and evidence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C94C1675-A2BD-4BB4-B3BF-D65DAF16A6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25050" y="2400300"/>
            <a:ext cx="2076450" cy="2133600"/>
          </a:xfrm>
          <a:prstGeom xmlns:a="http://schemas.openxmlformats.org/drawingml/2006/main" prst="roundRect">
            <a:avLst>
              <a:gd name="adj" fmla="val 5505"/>
            </a:avLst>
          </a:prstGeom>
          <a:solidFill xmlns:a="http://schemas.openxmlformats.org/drawingml/2006/main">
            <a:srgbClr val="EAF3FF"/>
          </a:solidFill>
          <a:ln xmlns:a="http://schemas.openxmlformats.org/drawingml/2006/main" w="9525">
            <a:solidFill>
              <a:srgbClr val="075EC7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DAD1D5C-69F0-425A-B0FF-0ECF1FE89D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0" y="2571750"/>
            <a:ext cx="4000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2250" b="1">
                <a:solidFill>
                  <a:srgbClr val="075EC7"/>
                </a:solidFill>
              </a:defRPr>
            </a:pPr>
            <a:r>
              <a:rPr sz="2250" b="1">
                <a:solidFill>
                  <a:srgbClr val="075EC7"/>
                </a:solidFill>
              </a:rPr>
              <a:t>5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8452205E-976E-4DCF-BA65-6C17BDB075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0" y="3143250"/>
            <a:ext cx="173355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575" b="1">
                <a:solidFill>
                  <a:srgbClr val="061A3D"/>
                </a:solidFill>
              </a:defRPr>
            </a:pPr>
            <a:r>
              <a:rPr sz="1575" b="1">
                <a:solidFill>
                  <a:srgbClr val="061A3D"/>
                </a:solidFill>
              </a:rPr>
              <a:t>Decide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179482E-2776-4201-B8D4-C7161D5CAA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96500" y="3562350"/>
            <a:ext cx="173355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53657F"/>
                </a:solidFill>
              </a:defRPr>
            </a:pPr>
            <a:r>
              <a:rPr sz="1200" b="0">
                <a:solidFill>
                  <a:srgbClr val="53657F"/>
                </a:solidFill>
              </a:rPr>
              <a:t>Whether the value justifies adoption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B1889D7B-919E-4601-92D8-79A5E35C74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5010150"/>
            <a:ext cx="1028700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875" b="1">
                <a:solidFill>
                  <a:srgbClr val="061A3D"/>
                </a:solidFill>
              </a:defRPr>
            </a:pPr>
            <a:r>
              <a:rPr sz="1875" b="1">
                <a:solidFill>
                  <a:srgbClr val="061A3D"/>
                </a:solidFill>
              </a:rPr>
              <a:t>No migration-first project. No enterprise-wide promise. One bounded economic test.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6CD33B18-D26E-4B69-827F-EC9BF9F949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" y="5581650"/>
            <a:ext cx="93726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0">
                <a:solidFill>
                  <a:srgbClr val="53657F"/>
                </a:solidFill>
              </a:defRPr>
            </a:pPr>
            <a:r>
              <a:rPr sz="1125" b="0">
                <a:solidFill>
                  <a:srgbClr val="53657F"/>
                </a:solidFill>
              </a:rPr>
              <a:t>A Proof Run proves only the workflow, conditions, environment, and evidence path included in its scope.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F690A0B4-1FFE-445D-B3CF-FB928DE036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96050"/>
            <a:ext cx="4000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53657F"/>
                </a:solidFill>
              </a:defRPr>
            </a:pPr>
            <a:r>
              <a:rPr sz="750" b="1">
                <a:solidFill>
                  <a:srgbClr val="53657F"/>
                </a:solidFill>
              </a:rPr>
              <a:t>NOVAFUSE TECHNOLOGIES</a:t>
            </a:r>
          </a:p>
        </p:txBody>
      </p:sp>
    </p:spTree>
    <p:extLst>
      <p:ext uri="{BB962C8B-B14F-4D97-AF65-F5344CB8AC3E}">
        <p14:creationId xmlns:p14="http://schemas.microsoft.com/office/powerpoint/2010/main" val="2100238144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F3F7FC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kicker">
            <a:extLst xmlns:a="http://schemas.openxmlformats.org/drawingml/2006/main">
              <a:ext uri="{FF2B5EF4-FFF2-40B4-BE49-F238E27FC236}">
                <a16:creationId xmlns:a16="http://schemas.microsoft.com/office/drawing/2014/main" id="{4B725CD3-273D-409A-B8AC-B65A882DDC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457200"/>
            <a:ext cx="7239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975" b="1">
                <a:solidFill>
                  <a:srgbClr val="075EC7"/>
                </a:solidFill>
              </a:defRPr>
            </a:pPr>
            <a:r>
              <a:rPr sz="975" b="1">
                <a:solidFill>
                  <a:srgbClr val="075EC7"/>
                </a:solidFill>
              </a:rPr>
              <a:t>EVIDENCE BEFORE ASSERTION</a:t>
            </a:r>
          </a:p>
        </p:txBody>
      </p:sp>
      <p:sp>
        <p:nvSpPr>
          <p:cNvPr id="2" name="slide-number">
            <a:extLst xmlns:a="http://schemas.openxmlformats.org/drawingml/2006/main">
              <a:ext uri="{FF2B5EF4-FFF2-40B4-BE49-F238E27FC236}">
                <a16:creationId xmlns:a16="http://schemas.microsoft.com/office/drawing/2014/main" id="{5AB94F59-1E4D-44EF-85DA-781FF13583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457200"/>
            <a:ext cx="4572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975" b="1">
                <a:solidFill>
                  <a:srgbClr val="53657F"/>
                </a:solidFill>
              </a:defRPr>
            </a:pPr>
            <a:r>
              <a:rPr sz="975" b="1">
                <a:solidFill>
                  <a:srgbClr val="53657F"/>
                </a:solidFill>
              </a:rPr>
              <a:t>09</a:t>
            </a:r>
          </a:p>
        </p:txBody>
      </p:sp>
      <p:sp>
        <p:nvSpPr>
          <p:cNvPr id="3" name="title">
            <a:extLst xmlns:a="http://schemas.openxmlformats.org/drawingml/2006/main">
              <a:ext uri="{FF2B5EF4-FFF2-40B4-BE49-F238E27FC236}">
                <a16:creationId xmlns:a16="http://schemas.microsoft.com/office/drawing/2014/main" id="{02EB48F7-86D5-4D48-9ABD-D80AE899BB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838200"/>
            <a:ext cx="10820400" cy="876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3000" b="1">
                <a:solidFill>
                  <a:srgbClr val="061A3D"/>
                </a:solidFill>
              </a:defRPr>
            </a:pPr>
            <a:r>
              <a:rPr sz="3000" b="1">
                <a:solidFill>
                  <a:srgbClr val="061A3D"/>
                </a:solidFill>
              </a:rPr>
              <a:t>The work already exists at several levels.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29743D0-F283-41DD-8FFB-564250B2FE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752600"/>
            <a:ext cx="8382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75EC7"/>
          </a:solidFill>
          <a:ln xmlns:a="http://schemas.openxmlformats.org/drawingml/2006/main" w="0">
            <a:solidFill>
              <a:srgbClr val="075EC7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6C30838-5024-4CA3-A4D0-15062AD733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4850" y="2362200"/>
            <a:ext cx="2552700" cy="2343150"/>
          </a:xfrm>
          <a:prstGeom xmlns:a="http://schemas.openxmlformats.org/drawingml/2006/main" prst="roundRect">
            <a:avLst>
              <a:gd name="adj" fmla="val 487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7E1EF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F2AED71-62A3-4D42-9402-C00B227EDE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2552700"/>
            <a:ext cx="4572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75EC7"/>
                </a:solidFill>
              </a:defRPr>
            </a:pPr>
            <a:r>
              <a:rPr sz="1650" b="1">
                <a:solidFill>
                  <a:srgbClr val="075EC7"/>
                </a:solidFill>
              </a:rPr>
              <a:t>01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67932C4-3149-467B-B0E4-F3BE279E97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3067050"/>
            <a:ext cx="21717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061A3D"/>
                </a:solidFill>
              </a:defRPr>
            </a:pPr>
            <a:r>
              <a:rPr sz="1200" b="1">
                <a:solidFill>
                  <a:srgbClr val="061A3D"/>
                </a:solidFill>
              </a:rPr>
              <a:t>WORKING SOFTWARE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D6DD7DB-4FB9-422C-8786-170C30F69E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3543300"/>
            <a:ext cx="2171700" cy="704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53657F"/>
                </a:solidFill>
              </a:defRPr>
            </a:pPr>
            <a:r>
              <a:rPr sz="1275" b="0">
                <a:solidFill>
                  <a:srgbClr val="53657F"/>
                </a:solidFill>
              </a:rPr>
              <a:t>Implemented systems and bounded runtime behavior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C71BACC-0852-4805-A7FC-232E7F4410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86150" y="2362200"/>
            <a:ext cx="2552700" cy="2343150"/>
          </a:xfrm>
          <a:prstGeom xmlns:a="http://schemas.openxmlformats.org/drawingml/2006/main" prst="roundRect">
            <a:avLst>
              <a:gd name="adj" fmla="val 487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7E1EF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7554B72-8DB7-45A2-8D69-40FBB4C723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76650" y="2552700"/>
            <a:ext cx="4572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75EC7"/>
                </a:solidFill>
              </a:defRPr>
            </a:pPr>
            <a:r>
              <a:rPr sz="1650" b="1">
                <a:solidFill>
                  <a:srgbClr val="075EC7"/>
                </a:solidFill>
              </a:rPr>
              <a:t>02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3EE7738-11B4-4F28-B627-E29606188A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76650" y="3067050"/>
            <a:ext cx="21717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061A3D"/>
                </a:solidFill>
              </a:defRPr>
            </a:pPr>
            <a:r>
              <a:rPr sz="1200" b="1">
                <a:solidFill>
                  <a:srgbClr val="061A3D"/>
                </a:solidFill>
              </a:rPr>
              <a:t>LIVE CLOUD TESTS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7300A28-47FD-494A-BA06-EBDED76CBC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76650" y="3543300"/>
            <a:ext cx="2171700" cy="704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53657F"/>
                </a:solidFill>
              </a:defRPr>
            </a:pPr>
            <a:r>
              <a:rPr sz="1275" b="0">
                <a:solidFill>
                  <a:srgbClr val="53657F"/>
                </a:solidFill>
              </a:rPr>
              <a:t>Google Cloud runs with inspectable evidence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AA54AC6-654B-4B2A-A07D-A4210CDAB6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67450" y="2362200"/>
            <a:ext cx="2552700" cy="2343150"/>
          </a:xfrm>
          <a:prstGeom xmlns:a="http://schemas.openxmlformats.org/drawingml/2006/main" prst="roundRect">
            <a:avLst>
              <a:gd name="adj" fmla="val 487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7E1EF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7D7F597-2FD7-437F-88A1-52B978C556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2552700"/>
            <a:ext cx="4572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75EC7"/>
                </a:solidFill>
              </a:defRPr>
            </a:pPr>
            <a:r>
              <a:rPr sz="1650" b="1">
                <a:solidFill>
                  <a:srgbClr val="075EC7"/>
                </a:solidFill>
              </a:rPr>
              <a:t>03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5F55756-94E9-417F-BFF4-03EB30CBCC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3067050"/>
            <a:ext cx="21717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061A3D"/>
                </a:solidFill>
              </a:defRPr>
            </a:pPr>
            <a:r>
              <a:rPr sz="1200" b="1">
                <a:solidFill>
                  <a:srgbClr val="061A3D"/>
                </a:solidFill>
              </a:rPr>
              <a:t>PUBLIC PAPERS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6675574-8E08-425E-856F-8982B114A9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3543300"/>
            <a:ext cx="2171700" cy="704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53657F"/>
                </a:solidFill>
              </a:defRPr>
            </a:pPr>
            <a:r>
              <a:rPr sz="1275" b="0">
                <a:solidFill>
                  <a:srgbClr val="53657F"/>
                </a:solidFill>
              </a:rPr>
              <a:t>Specifications, reports, and stated claim boundaries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7A537B5-4E01-4A06-BDBA-9CADA84DFB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48750" y="2362200"/>
            <a:ext cx="2552700" cy="2343150"/>
          </a:xfrm>
          <a:prstGeom xmlns:a="http://schemas.openxmlformats.org/drawingml/2006/main" prst="roundRect">
            <a:avLst>
              <a:gd name="adj" fmla="val 4878"/>
            </a:avLst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7E1EF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B706058-D23E-457C-AC5E-5F4D36A60F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39250" y="2552700"/>
            <a:ext cx="4572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75EC7"/>
                </a:solidFill>
              </a:defRPr>
            </a:pPr>
            <a:r>
              <a:rPr sz="1650" b="1">
                <a:solidFill>
                  <a:srgbClr val="075EC7"/>
                </a:solidFill>
              </a:rPr>
              <a:t>04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F045523-EA80-410B-9E8D-C6B9FE709F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39250" y="3067050"/>
            <a:ext cx="21717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061A3D"/>
                </a:solidFill>
              </a:defRPr>
            </a:pPr>
            <a:r>
              <a:rPr sz="1200" b="1">
                <a:solidFill>
                  <a:srgbClr val="061A3D"/>
                </a:solidFill>
              </a:rPr>
              <a:t>REFERENCE CODE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26901F7-123E-4281-893E-D99139FB96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39250" y="3543300"/>
            <a:ext cx="2171700" cy="704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53657F"/>
                </a:solidFill>
              </a:defRPr>
            </a:pPr>
            <a:r>
              <a:rPr sz="1275" b="0">
                <a:solidFill>
                  <a:srgbClr val="53657F"/>
                </a:solidFill>
              </a:rPr>
              <a:t>Public repositories and released implementations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AD0F133-7D2E-4CBC-9674-973825B0F0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5181600"/>
            <a:ext cx="998220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725" b="1">
                <a:solidFill>
                  <a:srgbClr val="061A3D"/>
                </a:solidFill>
              </a:defRPr>
            </a:pPr>
            <a:r>
              <a:rPr sz="1725" b="1">
                <a:solidFill>
                  <a:srgbClr val="061A3D"/>
                </a:solidFill>
              </a:rPr>
              <a:t>Evidence rule: a test supports only what was tested, under the conditions stated.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3489B5C-BD90-49ED-A2D9-3DF3D7EB57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28750" y="5715000"/>
            <a:ext cx="9334500" cy="304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0">
                <a:solidFill>
                  <a:srgbClr val="53657F"/>
                </a:solidFill>
              </a:defRPr>
            </a:pPr>
            <a:r>
              <a:rPr sz="1125" b="0">
                <a:solidFill>
                  <a:srgbClr val="53657F"/>
                </a:solidFill>
              </a:rPr>
              <a:t>Reference implementations and proposed uses are not presented as customer deployments.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4B74CB2B-7DD9-48F5-96F8-489B3189EE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96050"/>
            <a:ext cx="400050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53657F"/>
                </a:solidFill>
              </a:defRPr>
            </a:pPr>
            <a:r>
              <a:rPr sz="750" b="1">
                <a:solidFill>
                  <a:srgbClr val="53657F"/>
                </a:solidFill>
              </a:rPr>
              <a:t>NOVAFUSE TECHNOLOGIES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073156E-6D52-42C0-A333-DBE2E1584E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57750" y="6438900"/>
            <a:ext cx="664845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675" b="0">
                <a:solidFill>
                  <a:srgbClr val="6B7D97"/>
                </a:solidFill>
              </a:defRPr>
            </a:pPr>
            <a:r>
              <a:rPr sz="675" b="0">
                <a:solidFill>
                  <a:srgbClr val="6B7D97"/>
                </a:solidFill>
              </a:rPr>
              <a:t>Public evidence: novafuse.tech/evidence.html | github.com/Dartan1983</a:t>
            </a:r>
          </a:p>
        </p:txBody>
      </p:sp>
    </p:spTree>
    <p:extLst>
      <p:ext uri="{BB962C8B-B14F-4D97-AF65-F5344CB8AC3E}">
        <p14:creationId xmlns:p14="http://schemas.microsoft.com/office/powerpoint/2010/main" val="1059647061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2026-07-19T06:03:40.1910000Z</dcterms:created>
  <dcterms:modified xsi:type="dcterms:W3CDTF">2026-07-19T06:03:40.1910000Z</dcterms:modified>
</coreProperties>
</file>